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5" r:id="rId3"/>
    <p:sldId id="272" r:id="rId4"/>
    <p:sldId id="267" r:id="rId5"/>
    <p:sldId id="270" r:id="rId6"/>
    <p:sldId id="257" r:id="rId7"/>
    <p:sldId id="271" r:id="rId8"/>
    <p:sldId id="259" r:id="rId9"/>
    <p:sldId id="258" r:id="rId10"/>
    <p:sldId id="260" r:id="rId11"/>
    <p:sldId id="273" r:id="rId12"/>
    <p:sldId id="275" r:id="rId13"/>
    <p:sldId id="276"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37" autoAdjust="0"/>
  </p:normalViewPr>
  <p:slideViewPr>
    <p:cSldViewPr snapToGrid="0">
      <p:cViewPr varScale="1">
        <p:scale>
          <a:sx n="73" d="100"/>
          <a:sy n="73" d="100"/>
        </p:scale>
        <p:origin x="348" y="72"/>
      </p:cViewPr>
      <p:guideLst/>
    </p:cSldViewPr>
  </p:slideViewPr>
  <p:outlineViewPr>
    <p:cViewPr>
      <p:scale>
        <a:sx n="33" d="100"/>
        <a:sy n="33" d="100"/>
      </p:scale>
      <p:origin x="0" y="-3612"/>
    </p:cViewPr>
  </p:outlin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FB644-FDD9-4840-8B9F-FB7B53D053E6}" type="datetimeFigureOut">
              <a:rPr lang="en-GB" smtClean="0"/>
              <a:t>20/04/2021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C8369-2397-4A9C-9606-24B010C79536}" type="slidenum">
              <a:rPr lang="en-GB" smtClean="0"/>
              <a:t>‹#›</a:t>
            </a:fld>
            <a:endParaRPr lang="en-GB"/>
          </a:p>
        </p:txBody>
      </p:sp>
    </p:spTree>
    <p:extLst>
      <p:ext uri="{BB962C8B-B14F-4D97-AF65-F5344CB8AC3E}">
        <p14:creationId xmlns:p14="http://schemas.microsoft.com/office/powerpoint/2010/main" val="157381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BC8369-2397-4A9C-9606-24B010C79536}" type="slidenum">
              <a:rPr lang="en-GB" smtClean="0"/>
              <a:t>9</a:t>
            </a:fld>
            <a:endParaRPr lang="en-GB"/>
          </a:p>
        </p:txBody>
      </p:sp>
    </p:spTree>
    <p:extLst>
      <p:ext uri="{BB962C8B-B14F-4D97-AF65-F5344CB8AC3E}">
        <p14:creationId xmlns:p14="http://schemas.microsoft.com/office/powerpoint/2010/main" val="281635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88C3-EA87-41E4-AAA5-AB694F33D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2C1DE8-6028-40FE-BB74-E75A65C7E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461E72-406A-48FD-A1E6-75BA2E10F4B8}"/>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5" name="Footer Placeholder 4">
            <a:extLst>
              <a:ext uri="{FF2B5EF4-FFF2-40B4-BE49-F238E27FC236}">
                <a16:creationId xmlns:a16="http://schemas.microsoft.com/office/drawing/2014/main" id="{935AFECA-18EA-43F8-AB78-7D470CCBFC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507FBA-081C-4BB0-8E71-291D70B1F448}"/>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26336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10B-0E05-46C9-A854-45933FC42F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5E47B8-EB6B-4D16-9488-2E81C2670F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7A2F2C-64DB-4A85-8E79-33E696378E99}"/>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5" name="Footer Placeholder 4">
            <a:extLst>
              <a:ext uri="{FF2B5EF4-FFF2-40B4-BE49-F238E27FC236}">
                <a16:creationId xmlns:a16="http://schemas.microsoft.com/office/drawing/2014/main" id="{9701AF66-B810-465E-8210-306DF1367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A43553-83B1-47E9-9214-A73DFB47E64C}"/>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201894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44C12-E38B-4727-9E38-6DF7312E1A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CB8534-9981-4998-9CC7-58686872C6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0D5F82-51D0-48A9-B7DC-2C38F13715EA}"/>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5" name="Footer Placeholder 4">
            <a:extLst>
              <a:ext uri="{FF2B5EF4-FFF2-40B4-BE49-F238E27FC236}">
                <a16:creationId xmlns:a16="http://schemas.microsoft.com/office/drawing/2014/main" id="{7BB029EF-B6DE-4457-B070-F1B534908A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7A281F-5758-4911-B0F5-C7752AF747C9}"/>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82109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C8A1-A31D-4555-AB2C-AD6C517B93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F482F5-F327-4B88-B937-C54B7E4B2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A85A5D-17D2-46A9-91F5-1A957EDD6241}"/>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5" name="Footer Placeholder 4">
            <a:extLst>
              <a:ext uri="{FF2B5EF4-FFF2-40B4-BE49-F238E27FC236}">
                <a16:creationId xmlns:a16="http://schemas.microsoft.com/office/drawing/2014/main" id="{CCD03921-2501-4FBF-8308-BC9D179B1C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8E1AA-587A-48AD-8585-167E51684381}"/>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14107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71D7-DEC0-4C33-B601-E7770AC4DA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883C87-0629-4440-8A1F-37B682A167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717DE6-DD7A-42C0-8834-F9210C205E40}"/>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5" name="Footer Placeholder 4">
            <a:extLst>
              <a:ext uri="{FF2B5EF4-FFF2-40B4-BE49-F238E27FC236}">
                <a16:creationId xmlns:a16="http://schemas.microsoft.com/office/drawing/2014/main" id="{9CE8618C-3051-4CB7-871E-9CE1B5F66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A19A8C-F572-4C3C-AD0F-AFE93E1DCC7A}"/>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415077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07B7-8E21-4A0F-9A26-806B2F5FF1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750172-C735-4410-93F7-CE0742F2F9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F0783F-791E-4104-BFA7-5EC49BE35E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1EDD71-DA35-4991-8765-B04784CBC718}"/>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6" name="Footer Placeholder 5">
            <a:extLst>
              <a:ext uri="{FF2B5EF4-FFF2-40B4-BE49-F238E27FC236}">
                <a16:creationId xmlns:a16="http://schemas.microsoft.com/office/drawing/2014/main" id="{CE5BFC3F-7B20-45A7-B101-7693BDD52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AB206D-C66D-403F-B77A-37FDBCA9C0D7}"/>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163223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2C0C-0AC2-402E-A395-98EE5C5A77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F1293C-EB5C-4473-A082-D61BEEBE9D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714906-4E59-4751-9943-6FCAC0558F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9C709C-EBDC-4A82-BB8C-A61AF9CD1F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612B2A-9DFB-431B-8DA2-881CB021E1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AE2FC0-35A8-400F-A9D7-B9DD2EA2F8A8}"/>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8" name="Footer Placeholder 7">
            <a:extLst>
              <a:ext uri="{FF2B5EF4-FFF2-40B4-BE49-F238E27FC236}">
                <a16:creationId xmlns:a16="http://schemas.microsoft.com/office/drawing/2014/main" id="{969B5AC0-2E07-4C70-ABBF-9D107AE4BC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4E6140-589B-49E7-8DC0-3CEC3BFED453}"/>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190005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83A0-560E-411F-B778-D3ED2D4517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6A756E-DC1C-48CC-87BF-C8896EB1356F}"/>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4" name="Footer Placeholder 3">
            <a:extLst>
              <a:ext uri="{FF2B5EF4-FFF2-40B4-BE49-F238E27FC236}">
                <a16:creationId xmlns:a16="http://schemas.microsoft.com/office/drawing/2014/main" id="{71E1F3FF-FF91-4ECE-AD27-E2543D926C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B14771-532D-4B8E-8B04-5C5629338B19}"/>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183955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538F7-FA9F-4D5F-A254-3C94CBE4A22F}"/>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3" name="Footer Placeholder 2">
            <a:extLst>
              <a:ext uri="{FF2B5EF4-FFF2-40B4-BE49-F238E27FC236}">
                <a16:creationId xmlns:a16="http://schemas.microsoft.com/office/drawing/2014/main" id="{918C881B-B4C8-4E5C-937E-AF6BF283A5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DF02DF-7335-4BFC-93DC-D1FABBBA32E3}"/>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304829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FD24-7F03-4DDD-9C38-2C1C9D827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85DB1C-7379-490D-95BF-6FB0F08F0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7B0535-4560-494B-8657-15CC74A67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118AC6-E48F-4BED-B060-4E6E868FDD0A}"/>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6" name="Footer Placeholder 5">
            <a:extLst>
              <a:ext uri="{FF2B5EF4-FFF2-40B4-BE49-F238E27FC236}">
                <a16:creationId xmlns:a16="http://schemas.microsoft.com/office/drawing/2014/main" id="{99B09607-DAA5-4556-A2E8-FDC8447E28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E7EF39-6E17-4B6C-BE9D-52390C7A36D1}"/>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183957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10FC-5E67-421F-B5CE-CC42B9981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0359EF-F043-439A-B9AA-8652A59DD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7DEBE6-AFCB-4E5F-931A-22B6CEF21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3856D-AFAB-4065-863A-4429F6001D1E}"/>
              </a:ext>
            </a:extLst>
          </p:cNvPr>
          <p:cNvSpPr>
            <a:spLocks noGrp="1"/>
          </p:cNvSpPr>
          <p:nvPr>
            <p:ph type="dt" sz="half" idx="10"/>
          </p:nvPr>
        </p:nvSpPr>
        <p:spPr/>
        <p:txBody>
          <a:bodyPr/>
          <a:lstStyle/>
          <a:p>
            <a:fld id="{4ED72718-D949-41B5-87EC-4D56A40BC587}" type="datetimeFigureOut">
              <a:rPr lang="en-GB" smtClean="0"/>
              <a:t>20/04/2021</a:t>
            </a:fld>
            <a:endParaRPr lang="en-GB"/>
          </a:p>
        </p:txBody>
      </p:sp>
      <p:sp>
        <p:nvSpPr>
          <p:cNvPr id="6" name="Footer Placeholder 5">
            <a:extLst>
              <a:ext uri="{FF2B5EF4-FFF2-40B4-BE49-F238E27FC236}">
                <a16:creationId xmlns:a16="http://schemas.microsoft.com/office/drawing/2014/main" id="{D0AC71CD-9473-43A4-9B8E-05B4DC3A5C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6C7798-9484-4BEC-B00C-4B6580193F3F}"/>
              </a:ext>
            </a:extLst>
          </p:cNvPr>
          <p:cNvSpPr>
            <a:spLocks noGrp="1"/>
          </p:cNvSpPr>
          <p:nvPr>
            <p:ph type="sldNum" sz="quarter" idx="12"/>
          </p:nvPr>
        </p:nvSpPr>
        <p:spPr/>
        <p:txBody>
          <a:bodyPr/>
          <a:lstStyle/>
          <a:p>
            <a:fld id="{BE5F330B-CA0B-40C0-85AB-1F9727D56EA4}" type="slidenum">
              <a:rPr lang="en-GB" smtClean="0"/>
              <a:t>‹#›</a:t>
            </a:fld>
            <a:endParaRPr lang="en-GB"/>
          </a:p>
        </p:txBody>
      </p:sp>
    </p:spTree>
    <p:extLst>
      <p:ext uri="{BB962C8B-B14F-4D97-AF65-F5344CB8AC3E}">
        <p14:creationId xmlns:p14="http://schemas.microsoft.com/office/powerpoint/2010/main" val="156801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6EC2F-8D75-4C90-A199-FA11A53C4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4FC242-9A4A-4442-965B-73C052721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47BD8B-C450-4A1A-9163-F8FDAF31E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72718-D949-41B5-87EC-4D56A40BC587}" type="datetimeFigureOut">
              <a:rPr lang="en-GB" smtClean="0"/>
              <a:t>20/04/2021</a:t>
            </a:fld>
            <a:endParaRPr lang="en-GB"/>
          </a:p>
        </p:txBody>
      </p:sp>
      <p:sp>
        <p:nvSpPr>
          <p:cNvPr id="5" name="Footer Placeholder 4">
            <a:extLst>
              <a:ext uri="{FF2B5EF4-FFF2-40B4-BE49-F238E27FC236}">
                <a16:creationId xmlns:a16="http://schemas.microsoft.com/office/drawing/2014/main" id="{3B057504-420B-44A9-837D-505162869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56FF75-9BD6-4E9E-AB03-2D86060E8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330B-CA0B-40C0-85AB-1F9727D56EA4}" type="slidenum">
              <a:rPr lang="en-GB" smtClean="0"/>
              <a:t>‹#›</a:t>
            </a:fld>
            <a:endParaRPr lang="en-GB"/>
          </a:p>
        </p:txBody>
      </p:sp>
    </p:spTree>
    <p:extLst>
      <p:ext uri="{BB962C8B-B14F-4D97-AF65-F5344CB8AC3E}">
        <p14:creationId xmlns:p14="http://schemas.microsoft.com/office/powerpoint/2010/main" val="2136512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6FBE-C303-4970-8275-54EE000D9830}"/>
              </a:ext>
            </a:extLst>
          </p:cNvPr>
          <p:cNvSpPr>
            <a:spLocks noGrp="1"/>
          </p:cNvSpPr>
          <p:nvPr>
            <p:ph type="ctrTitle"/>
          </p:nvPr>
        </p:nvSpPr>
        <p:spPr>
          <a:xfrm>
            <a:off x="1524000" y="1122363"/>
            <a:ext cx="9144000" cy="477838"/>
          </a:xfrm>
        </p:spPr>
        <p:txBody>
          <a:bodyPr>
            <a:normAutofit fontScale="90000"/>
          </a:bodyPr>
          <a:lstStyle/>
          <a:p>
            <a:endParaRPr lang="en-GB" dirty="0"/>
          </a:p>
        </p:txBody>
      </p:sp>
      <p:sp>
        <p:nvSpPr>
          <p:cNvPr id="3" name="Subtitle 2">
            <a:extLst>
              <a:ext uri="{FF2B5EF4-FFF2-40B4-BE49-F238E27FC236}">
                <a16:creationId xmlns:a16="http://schemas.microsoft.com/office/drawing/2014/main" id="{BABD539E-3849-4ABA-A553-924DE264D7DD}"/>
              </a:ext>
            </a:extLst>
          </p:cNvPr>
          <p:cNvSpPr>
            <a:spLocks noGrp="1"/>
          </p:cNvSpPr>
          <p:nvPr>
            <p:ph type="subTitle" idx="1"/>
          </p:nvPr>
        </p:nvSpPr>
        <p:spPr/>
        <p:txBody>
          <a:bodyPr/>
          <a:lstStyle/>
          <a:p>
            <a:endParaRPr lang="en-GB"/>
          </a:p>
        </p:txBody>
      </p:sp>
      <p:pic>
        <p:nvPicPr>
          <p:cNvPr id="1026" name="Picture 2">
            <a:extLst>
              <a:ext uri="{FF2B5EF4-FFF2-40B4-BE49-F238E27FC236}">
                <a16:creationId xmlns:a16="http://schemas.microsoft.com/office/drawing/2014/main" id="{F57F1A11-00DA-4EFC-9BC5-7ABED5B22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93" y="-1014609"/>
            <a:ext cx="14002902" cy="7878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5949E2-4ED6-4222-8BC9-5F7A8D393FC3}"/>
              </a:ext>
            </a:extLst>
          </p:cNvPr>
          <p:cNvSpPr txBox="1"/>
          <p:nvPr/>
        </p:nvSpPr>
        <p:spPr>
          <a:xfrm>
            <a:off x="3636724" y="4847572"/>
            <a:ext cx="6538586" cy="1015663"/>
          </a:xfrm>
          <a:prstGeom prst="rect">
            <a:avLst/>
          </a:prstGeom>
          <a:noFill/>
        </p:spPr>
        <p:txBody>
          <a:bodyPr wrap="square" rtlCol="0">
            <a:spAutoFit/>
          </a:bodyPr>
          <a:lstStyle/>
          <a:p>
            <a:r>
              <a:rPr lang="en-US" sz="6000" dirty="0"/>
              <a:t>Rania AL Kaddah</a:t>
            </a:r>
            <a:endParaRPr lang="en-GB" sz="6000" dirty="0"/>
          </a:p>
        </p:txBody>
      </p:sp>
      <p:sp>
        <p:nvSpPr>
          <p:cNvPr id="5" name="TextBox 4">
            <a:extLst>
              <a:ext uri="{FF2B5EF4-FFF2-40B4-BE49-F238E27FC236}">
                <a16:creationId xmlns:a16="http://schemas.microsoft.com/office/drawing/2014/main" id="{B64DB90D-9F6B-4F25-BE89-4CDA4AC1E9F0}"/>
              </a:ext>
            </a:extLst>
          </p:cNvPr>
          <p:cNvSpPr txBox="1"/>
          <p:nvPr/>
        </p:nvSpPr>
        <p:spPr>
          <a:xfrm>
            <a:off x="4587363" y="5863235"/>
            <a:ext cx="6191794" cy="1015663"/>
          </a:xfrm>
          <a:prstGeom prst="rect">
            <a:avLst/>
          </a:prstGeom>
          <a:noFill/>
        </p:spPr>
        <p:txBody>
          <a:bodyPr wrap="square" rtlCol="0">
            <a:spAutoFit/>
          </a:bodyPr>
          <a:lstStyle/>
          <a:p>
            <a:r>
              <a:rPr lang="ar-JO" sz="6000" dirty="0"/>
              <a:t>رانيا القداح</a:t>
            </a:r>
            <a:endParaRPr lang="en-GB" sz="6000" dirty="0"/>
          </a:p>
        </p:txBody>
      </p:sp>
    </p:spTree>
    <p:extLst>
      <p:ext uri="{BB962C8B-B14F-4D97-AF65-F5344CB8AC3E}">
        <p14:creationId xmlns:p14="http://schemas.microsoft.com/office/powerpoint/2010/main" val="136619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494A-59C9-4183-A305-B61D08E1D06B}"/>
              </a:ext>
            </a:extLst>
          </p:cNvPr>
          <p:cNvSpPr>
            <a:spLocks noGrp="1"/>
          </p:cNvSpPr>
          <p:nvPr>
            <p:ph type="title"/>
          </p:nvPr>
        </p:nvSpPr>
        <p:spPr>
          <a:xfrm>
            <a:off x="4777153" y="630922"/>
            <a:ext cx="10515600" cy="1325563"/>
          </a:xfrm>
        </p:spPr>
        <p:txBody>
          <a:bodyPr>
            <a:noAutofit/>
          </a:bodyPr>
          <a:lstStyle/>
          <a:p>
            <a:r>
              <a:rPr lang="ar-JO" sz="6000" dirty="0">
                <a:solidFill>
                  <a:srgbClr val="FF0000"/>
                </a:solidFill>
              </a:rPr>
              <a:t>ت</a:t>
            </a:r>
            <a:br>
              <a:rPr lang="ar-JO" sz="6000" dirty="0"/>
            </a:br>
            <a:r>
              <a:rPr lang="ar-JO" sz="6000" dirty="0"/>
              <a:t>تاء</a:t>
            </a:r>
            <a:br>
              <a:rPr lang="ar-JO" sz="6000" dirty="0"/>
            </a:br>
            <a:endParaRPr lang="en-GB" sz="6000" dirty="0"/>
          </a:p>
        </p:txBody>
      </p:sp>
      <p:pic>
        <p:nvPicPr>
          <p:cNvPr id="5" name="Content Placeholder 4" descr="A picture containing graphical user interface&#10;&#10;Description automatically generated">
            <a:extLst>
              <a:ext uri="{FF2B5EF4-FFF2-40B4-BE49-F238E27FC236}">
                <a16:creationId xmlns:a16="http://schemas.microsoft.com/office/drawing/2014/main" id="{0495A3AC-DA85-429B-9EA9-4A405371200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851" t="15914" r="14821" b="8435"/>
          <a:stretch/>
        </p:blipFill>
        <p:spPr>
          <a:xfrm>
            <a:off x="7303176" y="2030485"/>
            <a:ext cx="4888824" cy="2797029"/>
          </a:xfrm>
        </p:spPr>
      </p:pic>
      <p:pic>
        <p:nvPicPr>
          <p:cNvPr id="7" name="Picture 6" descr="Diagram&#10;&#10;Description automatically generated with medium confidence">
            <a:extLst>
              <a:ext uri="{FF2B5EF4-FFF2-40B4-BE49-F238E27FC236}">
                <a16:creationId xmlns:a16="http://schemas.microsoft.com/office/drawing/2014/main" id="{8BE3C91A-CAAA-4BCB-8AA6-75AD63A0EFDF}"/>
              </a:ext>
            </a:extLst>
          </p:cNvPr>
          <p:cNvPicPr>
            <a:picLocks noChangeAspect="1"/>
          </p:cNvPicPr>
          <p:nvPr/>
        </p:nvPicPr>
        <p:blipFill rotWithShape="1">
          <a:blip r:embed="rId3">
            <a:extLst>
              <a:ext uri="{28A0092B-C50C-407E-A947-70E740481C1C}">
                <a14:useLocalDpi xmlns:a14="http://schemas.microsoft.com/office/drawing/2010/main" val="0"/>
              </a:ext>
            </a:extLst>
          </a:blip>
          <a:srcRect l="9107" t="15346" r="9454" b="18068"/>
          <a:stretch/>
        </p:blipFill>
        <p:spPr>
          <a:xfrm>
            <a:off x="0" y="4051496"/>
            <a:ext cx="6772773" cy="2693962"/>
          </a:xfrm>
          <a:prstGeom prst="rect">
            <a:avLst/>
          </a:prstGeom>
        </p:spPr>
      </p:pic>
      <p:sp>
        <p:nvSpPr>
          <p:cNvPr id="9" name="TextBox 8">
            <a:extLst>
              <a:ext uri="{FF2B5EF4-FFF2-40B4-BE49-F238E27FC236}">
                <a16:creationId xmlns:a16="http://schemas.microsoft.com/office/drawing/2014/main" id="{6B266837-387C-4D0C-8E63-8CEB5114996D}"/>
              </a:ext>
            </a:extLst>
          </p:cNvPr>
          <p:cNvSpPr txBox="1"/>
          <p:nvPr/>
        </p:nvSpPr>
        <p:spPr>
          <a:xfrm>
            <a:off x="8185051" y="5398477"/>
            <a:ext cx="3699803" cy="1107996"/>
          </a:xfrm>
          <a:prstGeom prst="rect">
            <a:avLst/>
          </a:prstGeom>
          <a:noFill/>
        </p:spPr>
        <p:txBody>
          <a:bodyPr wrap="square" rtlCol="0">
            <a:spAutoFit/>
          </a:bodyPr>
          <a:lstStyle/>
          <a:p>
            <a:r>
              <a:rPr lang="en-US" sz="6600" dirty="0"/>
              <a:t>Timsah</a:t>
            </a:r>
            <a:endParaRPr lang="en-GB" sz="6600" dirty="0"/>
          </a:p>
        </p:txBody>
      </p:sp>
      <p:sp>
        <p:nvSpPr>
          <p:cNvPr id="10" name="TextBox 9">
            <a:extLst>
              <a:ext uri="{FF2B5EF4-FFF2-40B4-BE49-F238E27FC236}">
                <a16:creationId xmlns:a16="http://schemas.microsoft.com/office/drawing/2014/main" id="{12CB3E00-0CDC-4114-90E5-5565425D2B05}"/>
              </a:ext>
            </a:extLst>
          </p:cNvPr>
          <p:cNvSpPr txBox="1"/>
          <p:nvPr/>
        </p:nvSpPr>
        <p:spPr>
          <a:xfrm>
            <a:off x="791570" y="2160173"/>
            <a:ext cx="4545141" cy="1077218"/>
          </a:xfrm>
          <a:prstGeom prst="rect">
            <a:avLst/>
          </a:prstGeom>
          <a:noFill/>
        </p:spPr>
        <p:txBody>
          <a:bodyPr wrap="square" rtlCol="0">
            <a:spAutoFit/>
          </a:bodyPr>
          <a:lstStyle/>
          <a:p>
            <a:r>
              <a:rPr lang="en-US" sz="3200" dirty="0"/>
              <a:t>Name of the letter </a:t>
            </a:r>
            <a:r>
              <a:rPr lang="en-US" sz="3200" b="1" dirty="0"/>
              <a:t>-  Taa</a:t>
            </a:r>
          </a:p>
          <a:p>
            <a:r>
              <a:rPr lang="en-US" sz="3200" dirty="0"/>
              <a:t>Sound of the letter </a:t>
            </a:r>
            <a:r>
              <a:rPr lang="en-US" sz="3200" b="1" dirty="0"/>
              <a:t>-  ta</a:t>
            </a:r>
            <a:endParaRPr lang="en-GB" sz="3200" b="1" dirty="0"/>
          </a:p>
        </p:txBody>
      </p:sp>
    </p:spTree>
    <p:extLst>
      <p:ext uri="{BB962C8B-B14F-4D97-AF65-F5344CB8AC3E}">
        <p14:creationId xmlns:p14="http://schemas.microsoft.com/office/powerpoint/2010/main" val="82709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with medium confidence">
            <a:extLst>
              <a:ext uri="{FF2B5EF4-FFF2-40B4-BE49-F238E27FC236}">
                <a16:creationId xmlns:a16="http://schemas.microsoft.com/office/drawing/2014/main" id="{7C4308E5-2B5D-4971-A854-7AB2D14892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969" t="13295" r="14739" b="11025"/>
          <a:stretch/>
        </p:blipFill>
        <p:spPr>
          <a:xfrm>
            <a:off x="7096834" y="2528247"/>
            <a:ext cx="4449170" cy="2398594"/>
          </a:xfrm>
        </p:spPr>
      </p:pic>
      <p:pic>
        <p:nvPicPr>
          <p:cNvPr id="7" name="Picture 6" descr="Shape&#10;&#10;Description automatically generated">
            <a:extLst>
              <a:ext uri="{FF2B5EF4-FFF2-40B4-BE49-F238E27FC236}">
                <a16:creationId xmlns:a16="http://schemas.microsoft.com/office/drawing/2014/main" id="{E9688295-D9FB-4CDB-B85F-4D20BE88A28D}"/>
              </a:ext>
            </a:extLst>
          </p:cNvPr>
          <p:cNvPicPr>
            <a:picLocks noChangeAspect="1"/>
          </p:cNvPicPr>
          <p:nvPr/>
        </p:nvPicPr>
        <p:blipFill rotWithShape="1">
          <a:blip r:embed="rId3">
            <a:extLst>
              <a:ext uri="{28A0092B-C50C-407E-A947-70E740481C1C}">
                <a14:useLocalDpi xmlns:a14="http://schemas.microsoft.com/office/drawing/2010/main" val="0"/>
              </a:ext>
            </a:extLst>
          </a:blip>
          <a:srcRect l="8722" t="14769" r="9296" b="19782"/>
          <a:stretch/>
        </p:blipFill>
        <p:spPr>
          <a:xfrm>
            <a:off x="163773" y="4756245"/>
            <a:ext cx="6728346" cy="2101755"/>
          </a:xfrm>
          <a:prstGeom prst="rect">
            <a:avLst/>
          </a:prstGeom>
        </p:spPr>
      </p:pic>
      <p:sp>
        <p:nvSpPr>
          <p:cNvPr id="8" name="TextBox 7">
            <a:extLst>
              <a:ext uri="{FF2B5EF4-FFF2-40B4-BE49-F238E27FC236}">
                <a16:creationId xmlns:a16="http://schemas.microsoft.com/office/drawing/2014/main" id="{F2939EC9-D1F0-46D8-8C19-A9C78E1C2B55}"/>
              </a:ext>
            </a:extLst>
          </p:cNvPr>
          <p:cNvSpPr txBox="1"/>
          <p:nvPr/>
        </p:nvSpPr>
        <p:spPr>
          <a:xfrm>
            <a:off x="8297839" y="5227093"/>
            <a:ext cx="4258101" cy="1015663"/>
          </a:xfrm>
          <a:prstGeom prst="rect">
            <a:avLst/>
          </a:prstGeom>
          <a:noFill/>
        </p:spPr>
        <p:txBody>
          <a:bodyPr wrap="square" rtlCol="0">
            <a:spAutoFit/>
          </a:bodyPr>
          <a:lstStyle/>
          <a:p>
            <a:r>
              <a:rPr lang="en-US" sz="6000" dirty="0"/>
              <a:t>Thalab</a:t>
            </a:r>
            <a:endParaRPr lang="en-GB" sz="6000" dirty="0"/>
          </a:p>
        </p:txBody>
      </p:sp>
      <p:sp>
        <p:nvSpPr>
          <p:cNvPr id="13" name="TextBox 12">
            <a:extLst>
              <a:ext uri="{FF2B5EF4-FFF2-40B4-BE49-F238E27FC236}">
                <a16:creationId xmlns:a16="http://schemas.microsoft.com/office/drawing/2014/main" id="{85C29466-6590-4E97-B433-6C6452CDC1F2}"/>
              </a:ext>
            </a:extLst>
          </p:cNvPr>
          <p:cNvSpPr txBox="1"/>
          <p:nvPr/>
        </p:nvSpPr>
        <p:spPr>
          <a:xfrm>
            <a:off x="5393140" y="137824"/>
            <a:ext cx="4244454" cy="1569660"/>
          </a:xfrm>
          <a:prstGeom prst="rect">
            <a:avLst/>
          </a:prstGeom>
          <a:noFill/>
        </p:spPr>
        <p:txBody>
          <a:bodyPr wrap="square" rtlCol="0">
            <a:spAutoFit/>
          </a:bodyPr>
          <a:lstStyle/>
          <a:p>
            <a:r>
              <a:rPr lang="ar-JO" sz="9600" dirty="0">
                <a:solidFill>
                  <a:srgbClr val="FF0000"/>
                </a:solidFill>
              </a:rPr>
              <a:t>ث</a:t>
            </a:r>
            <a:endParaRPr lang="en-GB" dirty="0">
              <a:solidFill>
                <a:srgbClr val="FF0000"/>
              </a:solidFill>
            </a:endParaRPr>
          </a:p>
        </p:txBody>
      </p:sp>
      <p:sp>
        <p:nvSpPr>
          <p:cNvPr id="14" name="TextBox 13">
            <a:extLst>
              <a:ext uri="{FF2B5EF4-FFF2-40B4-BE49-F238E27FC236}">
                <a16:creationId xmlns:a16="http://schemas.microsoft.com/office/drawing/2014/main" id="{82A2FC43-5D23-412D-92FA-05240B95D22B}"/>
              </a:ext>
            </a:extLst>
          </p:cNvPr>
          <p:cNvSpPr txBox="1"/>
          <p:nvPr/>
        </p:nvSpPr>
        <p:spPr>
          <a:xfrm>
            <a:off x="5602405" y="1443627"/>
            <a:ext cx="2579427" cy="1015663"/>
          </a:xfrm>
          <a:prstGeom prst="rect">
            <a:avLst/>
          </a:prstGeom>
          <a:noFill/>
        </p:spPr>
        <p:txBody>
          <a:bodyPr wrap="square" rtlCol="0">
            <a:spAutoFit/>
          </a:bodyPr>
          <a:lstStyle/>
          <a:p>
            <a:r>
              <a:rPr lang="ar-JO" sz="6000" dirty="0"/>
              <a:t>ثاء</a:t>
            </a:r>
            <a:endParaRPr lang="en-GB" sz="6000" dirty="0"/>
          </a:p>
        </p:txBody>
      </p:sp>
      <p:sp>
        <p:nvSpPr>
          <p:cNvPr id="15" name="TextBox 14">
            <a:extLst>
              <a:ext uri="{FF2B5EF4-FFF2-40B4-BE49-F238E27FC236}">
                <a16:creationId xmlns:a16="http://schemas.microsoft.com/office/drawing/2014/main" id="{54BAB0EC-063E-4A1B-AEFA-80EF5B073246}"/>
              </a:ext>
            </a:extLst>
          </p:cNvPr>
          <p:cNvSpPr txBox="1"/>
          <p:nvPr/>
        </p:nvSpPr>
        <p:spPr>
          <a:xfrm>
            <a:off x="163773" y="2459290"/>
            <a:ext cx="5229367" cy="1200329"/>
          </a:xfrm>
          <a:prstGeom prst="rect">
            <a:avLst/>
          </a:prstGeom>
          <a:noFill/>
        </p:spPr>
        <p:txBody>
          <a:bodyPr wrap="square" rtlCol="0">
            <a:spAutoFit/>
          </a:bodyPr>
          <a:lstStyle/>
          <a:p>
            <a:r>
              <a:rPr lang="en-US" dirty="0"/>
              <a:t> </a:t>
            </a:r>
            <a:r>
              <a:rPr lang="en-US" sz="2800" dirty="0"/>
              <a:t>Name of the letter </a:t>
            </a:r>
            <a:r>
              <a:rPr lang="en-US" sz="3600" b="1" dirty="0"/>
              <a:t>– Thaa</a:t>
            </a:r>
          </a:p>
          <a:p>
            <a:r>
              <a:rPr lang="en-US" sz="2800" dirty="0"/>
              <a:t>Sound of the letter </a:t>
            </a:r>
            <a:r>
              <a:rPr lang="en-US" sz="3600" b="1" dirty="0"/>
              <a:t>- tha</a:t>
            </a:r>
            <a:endParaRPr lang="en-GB" sz="3600" b="1" dirty="0"/>
          </a:p>
        </p:txBody>
      </p:sp>
    </p:spTree>
    <p:extLst>
      <p:ext uri="{BB962C8B-B14F-4D97-AF65-F5344CB8AC3E}">
        <p14:creationId xmlns:p14="http://schemas.microsoft.com/office/powerpoint/2010/main" val="296541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3F12-2178-476E-A80A-C7A6718FE643}"/>
              </a:ext>
            </a:extLst>
          </p:cNvPr>
          <p:cNvSpPr>
            <a:spLocks noGrp="1"/>
          </p:cNvSpPr>
          <p:nvPr>
            <p:ph type="title"/>
          </p:nvPr>
        </p:nvSpPr>
        <p:spPr>
          <a:xfrm>
            <a:off x="2828835" y="-1849437"/>
            <a:ext cx="6747510" cy="829213"/>
          </a:xfrm>
        </p:spPr>
        <p:txBody>
          <a:bodyPr/>
          <a:lstStyle/>
          <a:p>
            <a:endParaRPr lang="en-GB" dirty="0"/>
          </a:p>
        </p:txBody>
      </p:sp>
      <p:sp>
        <p:nvSpPr>
          <p:cNvPr id="3" name="Content Placeholder 2">
            <a:extLst>
              <a:ext uri="{FF2B5EF4-FFF2-40B4-BE49-F238E27FC236}">
                <a16:creationId xmlns:a16="http://schemas.microsoft.com/office/drawing/2014/main" id="{600DEB8B-AA02-4F4E-9A31-08F85D0D892F}"/>
              </a:ext>
            </a:extLst>
          </p:cNvPr>
          <p:cNvSpPr>
            <a:spLocks noGrp="1"/>
          </p:cNvSpPr>
          <p:nvPr>
            <p:ph idx="1"/>
          </p:nvPr>
        </p:nvSpPr>
        <p:spPr>
          <a:xfrm>
            <a:off x="1019629" y="2740025"/>
            <a:ext cx="10515600" cy="4351338"/>
          </a:xfrm>
        </p:spPr>
        <p:txBody>
          <a:bodyPr/>
          <a:lstStyle/>
          <a:p>
            <a:r>
              <a:rPr lang="en-US" sz="4400" dirty="0"/>
              <a:t>Google your own name and write it down </a:t>
            </a:r>
            <a:r>
              <a:rPr lang="en-US" sz="4400"/>
              <a:t>in Arabic </a:t>
            </a:r>
            <a:r>
              <a:rPr lang="en-US" sz="4400" dirty="0"/>
              <a:t>for next lesson</a:t>
            </a:r>
            <a:r>
              <a:rPr lang="en-US" dirty="0"/>
              <a:t>. </a:t>
            </a:r>
            <a:endParaRPr lang="en-GB" dirty="0"/>
          </a:p>
        </p:txBody>
      </p:sp>
      <p:pic>
        <p:nvPicPr>
          <p:cNvPr id="3074" name="Picture 2" descr="Homework | Twynyrodyn Community School">
            <a:extLst>
              <a:ext uri="{FF2B5EF4-FFF2-40B4-BE49-F238E27FC236}">
                <a16:creationId xmlns:a16="http://schemas.microsoft.com/office/drawing/2014/main" id="{F0E8B39A-CED9-4383-A71D-C4F3DAFA3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545" y="0"/>
            <a:ext cx="9764910" cy="227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08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355158-7084-4509-82BC-A67955EB6A33}"/>
              </a:ext>
            </a:extLst>
          </p:cNvPr>
          <p:cNvSpPr>
            <a:spLocks noGrp="1"/>
          </p:cNvSpPr>
          <p:nvPr>
            <p:ph type="title"/>
          </p:nvPr>
        </p:nvSpPr>
        <p:spPr>
          <a:xfrm>
            <a:off x="1368778" y="387703"/>
            <a:ext cx="10515600" cy="1325563"/>
          </a:xfrm>
        </p:spPr>
        <p:txBody>
          <a:bodyPr>
            <a:normAutofit fontScale="90000"/>
          </a:bodyPr>
          <a:lstStyle/>
          <a:p>
            <a:r>
              <a:rPr lang="en-US" sz="5400" dirty="0"/>
              <a:t>Next lesson on </a:t>
            </a:r>
            <a:r>
              <a:rPr lang="en-US" sz="5400" dirty="0">
                <a:solidFill>
                  <a:srgbClr val="FF0000"/>
                </a:solidFill>
              </a:rPr>
              <a:t>27</a:t>
            </a:r>
            <a:r>
              <a:rPr lang="en-US" sz="5400" baseline="30000" dirty="0">
                <a:solidFill>
                  <a:srgbClr val="FF0000"/>
                </a:solidFill>
              </a:rPr>
              <a:t>th</a:t>
            </a:r>
            <a:r>
              <a:rPr lang="en-US" sz="5400" dirty="0">
                <a:solidFill>
                  <a:srgbClr val="FF0000"/>
                </a:solidFill>
              </a:rPr>
              <a:t> </a:t>
            </a:r>
            <a:r>
              <a:rPr lang="en-US" sz="5400" dirty="0"/>
              <a:t>of</a:t>
            </a:r>
            <a:r>
              <a:rPr lang="en-US" sz="5400" dirty="0">
                <a:solidFill>
                  <a:srgbClr val="FF0000"/>
                </a:solidFill>
              </a:rPr>
              <a:t> April</a:t>
            </a:r>
            <a:r>
              <a:rPr lang="en-US" sz="5400" dirty="0"/>
              <a:t> at 10.00 am</a:t>
            </a:r>
            <a:endParaRPr lang="en-GB" sz="5400" dirty="0"/>
          </a:p>
        </p:txBody>
      </p:sp>
      <p:sp>
        <p:nvSpPr>
          <p:cNvPr id="6" name="TextBox 5">
            <a:extLst>
              <a:ext uri="{FF2B5EF4-FFF2-40B4-BE49-F238E27FC236}">
                <a16:creationId xmlns:a16="http://schemas.microsoft.com/office/drawing/2014/main" id="{631395EF-FB56-474F-B563-C4A88E215CD4}"/>
              </a:ext>
            </a:extLst>
          </p:cNvPr>
          <p:cNvSpPr txBox="1"/>
          <p:nvPr/>
        </p:nvSpPr>
        <p:spPr>
          <a:xfrm>
            <a:off x="2410535" y="2105561"/>
            <a:ext cx="11401778" cy="1754326"/>
          </a:xfrm>
          <a:prstGeom prst="rect">
            <a:avLst/>
          </a:prstGeom>
          <a:noFill/>
        </p:spPr>
        <p:txBody>
          <a:bodyPr wrap="square" rtlCol="0">
            <a:spAutoFit/>
          </a:bodyPr>
          <a:lstStyle/>
          <a:p>
            <a:r>
              <a:rPr lang="en-US" sz="5400" dirty="0"/>
              <a:t>Go to Maun Refuge website http://www.maunrefuge.org.uk</a:t>
            </a:r>
            <a:r>
              <a:rPr lang="en-US" sz="2800" dirty="0"/>
              <a:t>/</a:t>
            </a:r>
            <a:endParaRPr lang="en-GB" sz="2800" dirty="0"/>
          </a:p>
        </p:txBody>
      </p:sp>
    </p:spTree>
    <p:extLst>
      <p:ext uri="{BB962C8B-B14F-4D97-AF65-F5344CB8AC3E}">
        <p14:creationId xmlns:p14="http://schemas.microsoft.com/office/powerpoint/2010/main" val="6214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clipart&#10;&#10;Description automatically generated">
            <a:extLst>
              <a:ext uri="{FF2B5EF4-FFF2-40B4-BE49-F238E27FC236}">
                <a16:creationId xmlns:a16="http://schemas.microsoft.com/office/drawing/2014/main" id="{CEC68428-B083-460D-A4B9-589D2DCD51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3724" y="0"/>
            <a:ext cx="4729163" cy="6858000"/>
          </a:xfrm>
        </p:spPr>
      </p:pic>
      <p:sp>
        <p:nvSpPr>
          <p:cNvPr id="7" name="TextBox 6">
            <a:extLst>
              <a:ext uri="{FF2B5EF4-FFF2-40B4-BE49-F238E27FC236}">
                <a16:creationId xmlns:a16="http://schemas.microsoft.com/office/drawing/2014/main" id="{4E0BC997-A6A5-4154-86AF-C36805F3F2CA}"/>
              </a:ext>
            </a:extLst>
          </p:cNvPr>
          <p:cNvSpPr txBox="1"/>
          <p:nvPr/>
        </p:nvSpPr>
        <p:spPr>
          <a:xfrm>
            <a:off x="1407344" y="1321793"/>
            <a:ext cx="5386316" cy="1846659"/>
          </a:xfrm>
          <a:prstGeom prst="rect">
            <a:avLst/>
          </a:prstGeom>
          <a:noFill/>
        </p:spPr>
        <p:txBody>
          <a:bodyPr wrap="square" rtlCol="0">
            <a:spAutoFit/>
          </a:bodyPr>
          <a:lstStyle/>
          <a:p>
            <a:r>
              <a:rPr lang="ar-JO" sz="9600" dirty="0"/>
              <a:t>مع السلامة</a:t>
            </a:r>
          </a:p>
          <a:p>
            <a:endParaRPr lang="en-GB" dirty="0"/>
          </a:p>
        </p:txBody>
      </p:sp>
      <p:sp>
        <p:nvSpPr>
          <p:cNvPr id="9" name="TextBox 8">
            <a:extLst>
              <a:ext uri="{FF2B5EF4-FFF2-40B4-BE49-F238E27FC236}">
                <a16:creationId xmlns:a16="http://schemas.microsoft.com/office/drawing/2014/main" id="{6AF28FB3-971D-458A-83A2-25B1E727FF3E}"/>
              </a:ext>
            </a:extLst>
          </p:cNvPr>
          <p:cNvSpPr txBox="1"/>
          <p:nvPr/>
        </p:nvSpPr>
        <p:spPr>
          <a:xfrm>
            <a:off x="1788019" y="4635765"/>
            <a:ext cx="5754805" cy="1200329"/>
          </a:xfrm>
          <a:prstGeom prst="rect">
            <a:avLst/>
          </a:prstGeom>
          <a:noFill/>
        </p:spPr>
        <p:txBody>
          <a:bodyPr wrap="square">
            <a:spAutoFit/>
          </a:bodyPr>
          <a:lstStyle/>
          <a:p>
            <a:r>
              <a:rPr lang="en-US" sz="7200" dirty="0"/>
              <a:t>Goodbye</a:t>
            </a:r>
            <a:endParaRPr lang="en-GB" sz="7200" dirty="0"/>
          </a:p>
        </p:txBody>
      </p:sp>
      <p:sp>
        <p:nvSpPr>
          <p:cNvPr id="3" name="TextBox 2">
            <a:extLst>
              <a:ext uri="{FF2B5EF4-FFF2-40B4-BE49-F238E27FC236}">
                <a16:creationId xmlns:a16="http://schemas.microsoft.com/office/drawing/2014/main" id="{3EF905A2-755A-4B01-ADA5-2031F8EE3D53}"/>
              </a:ext>
            </a:extLst>
          </p:cNvPr>
          <p:cNvSpPr txBox="1"/>
          <p:nvPr/>
        </p:nvSpPr>
        <p:spPr>
          <a:xfrm>
            <a:off x="1854926" y="3168452"/>
            <a:ext cx="4506685" cy="830997"/>
          </a:xfrm>
          <a:prstGeom prst="rect">
            <a:avLst/>
          </a:prstGeom>
          <a:noFill/>
        </p:spPr>
        <p:txBody>
          <a:bodyPr wrap="square" rtlCol="0">
            <a:spAutoFit/>
          </a:bodyPr>
          <a:lstStyle/>
          <a:p>
            <a:r>
              <a:rPr lang="en-US" sz="4800" dirty="0"/>
              <a:t>Maa Al Salama</a:t>
            </a:r>
            <a:endParaRPr lang="en-GB" sz="4800" dirty="0"/>
          </a:p>
        </p:txBody>
      </p:sp>
    </p:spTree>
    <p:extLst>
      <p:ext uri="{BB962C8B-B14F-4D97-AF65-F5344CB8AC3E}">
        <p14:creationId xmlns:p14="http://schemas.microsoft.com/office/powerpoint/2010/main" val="112199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8BAC-9F1E-4EDA-B679-1530A3273A13}"/>
              </a:ext>
            </a:extLst>
          </p:cNvPr>
          <p:cNvSpPr txBox="1">
            <a:spLocks noGrp="1"/>
          </p:cNvSpPr>
          <p:nvPr>
            <p:ph type="title"/>
          </p:nvPr>
        </p:nvSpPr>
        <p:spPr>
          <a:xfrm>
            <a:off x="622623" y="2039218"/>
            <a:ext cx="9691715" cy="5105229"/>
          </a:xfrm>
        </p:spPr>
        <p:txBody>
          <a:bodyPr/>
          <a:lstStyle/>
          <a:p>
            <a:pPr lvl="0" algn="l"/>
            <a:r>
              <a:rPr lang="en-US" sz="4000" dirty="0"/>
              <a:t>This course will be 8 weeks.</a:t>
            </a:r>
            <a:br>
              <a:rPr lang="en-US" sz="4000" dirty="0"/>
            </a:br>
            <a:r>
              <a:rPr lang="en-US" sz="4000" dirty="0"/>
              <a:t>The duration of the lesson is 45 minutes.</a:t>
            </a:r>
            <a:br>
              <a:rPr lang="en-US" sz="4000" dirty="0"/>
            </a:br>
            <a:r>
              <a:rPr lang="en-US" sz="4000" dirty="0"/>
              <a:t>And cover….</a:t>
            </a:r>
            <a:br>
              <a:rPr lang="en-US" sz="2800" dirty="0"/>
            </a:br>
            <a:br>
              <a:rPr lang="en-US" sz="2800" dirty="0"/>
            </a:br>
            <a:r>
              <a:rPr lang="en-US" sz="2800" dirty="0"/>
              <a:t> 1) </a:t>
            </a:r>
            <a:r>
              <a:rPr lang="en-US" sz="2400" dirty="0"/>
              <a:t>All the letters in the Arabic alphabet.</a:t>
            </a:r>
            <a:br>
              <a:rPr lang="en-US" sz="2400" dirty="0"/>
            </a:br>
            <a:r>
              <a:rPr lang="en-US" sz="2400" dirty="0"/>
              <a:t> 2) All pronunciation.</a:t>
            </a:r>
            <a:br>
              <a:rPr lang="en-US" sz="2400" dirty="0"/>
            </a:br>
            <a:r>
              <a:rPr lang="en-US" sz="2400" dirty="0"/>
              <a:t> 3) Numbers ‘1 to 10’</a:t>
            </a:r>
            <a:br>
              <a:rPr lang="en-US" sz="2400" dirty="0"/>
            </a:br>
            <a:r>
              <a:rPr lang="en-US" sz="2400" dirty="0"/>
              <a:t> 4) Some words, e.g.( hello – </a:t>
            </a:r>
            <a:r>
              <a:rPr lang="ar-JO" sz="2400" dirty="0"/>
              <a:t>مرحبا</a:t>
            </a:r>
            <a:r>
              <a:rPr lang="en-US" sz="2400" dirty="0"/>
              <a:t> )</a:t>
            </a:r>
            <a:br>
              <a:rPr lang="en-US" sz="2400" dirty="0"/>
            </a:br>
            <a:r>
              <a:rPr lang="en-US" sz="2400" dirty="0"/>
              <a:t> 5) Some short sentences, e.g. ( how are you – </a:t>
            </a:r>
            <a:r>
              <a:rPr lang="ar-JO" sz="2400" dirty="0"/>
              <a:t>كيف حالك</a:t>
            </a:r>
            <a:r>
              <a:rPr lang="en-US" sz="2400" dirty="0"/>
              <a:t> )</a:t>
            </a:r>
            <a:br>
              <a:rPr lang="en-US" sz="2400" dirty="0"/>
            </a:br>
            <a:r>
              <a:rPr lang="en-US" sz="2400" dirty="0"/>
              <a:t> 6) Some pronouns, e.g. ( I, he, she – </a:t>
            </a:r>
            <a:r>
              <a:rPr lang="ar-JO" sz="2400" dirty="0"/>
              <a:t>انا, هو, هي </a:t>
            </a:r>
            <a:r>
              <a:rPr lang="en-US" sz="2400" dirty="0"/>
              <a:t> )</a:t>
            </a:r>
            <a:br>
              <a:rPr lang="en-US" sz="2400" dirty="0"/>
            </a:br>
            <a:r>
              <a:rPr lang="en-US" sz="2400" dirty="0"/>
              <a:t> 7) Some adjectives.</a:t>
            </a:r>
            <a:endParaRPr lang="en-GB" sz="2800" dirty="0"/>
          </a:p>
        </p:txBody>
      </p:sp>
      <p:pic>
        <p:nvPicPr>
          <p:cNvPr id="1028" name="Picture 4" descr="New Course - Chabad House Jewish Community Center">
            <a:extLst>
              <a:ext uri="{FF2B5EF4-FFF2-40B4-BE49-F238E27FC236}">
                <a16:creationId xmlns:a16="http://schemas.microsoft.com/office/drawing/2014/main" id="{70876CDA-D7F0-47CD-92D9-ADD2BA8D1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519" y="26641"/>
            <a:ext cx="7555367"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C994-3B54-4ACE-B372-866207365CB4}"/>
              </a:ext>
            </a:extLst>
          </p:cNvPr>
          <p:cNvSpPr>
            <a:spLocks noGrp="1"/>
          </p:cNvSpPr>
          <p:nvPr>
            <p:ph type="title"/>
          </p:nvPr>
        </p:nvSpPr>
        <p:spPr/>
        <p:txBody>
          <a:bodyPr>
            <a:normAutofit/>
          </a:bodyPr>
          <a:lstStyle/>
          <a:p>
            <a:pPr lvl="1"/>
            <a:endParaRPr lang="en-GB" dirty="0"/>
          </a:p>
        </p:txBody>
      </p:sp>
      <p:pic>
        <p:nvPicPr>
          <p:cNvPr id="4" name="Content Placeholder 3">
            <a:extLst>
              <a:ext uri="{FF2B5EF4-FFF2-40B4-BE49-F238E27FC236}">
                <a16:creationId xmlns:a16="http://schemas.microsoft.com/office/drawing/2014/main" id="{974743BC-3E90-4C99-9BA6-7AF1412705E4}"/>
              </a:ext>
            </a:extLst>
          </p:cNvPr>
          <p:cNvPicPr>
            <a:picLocks noGrp="1" noChangeAspect="1"/>
          </p:cNvPicPr>
          <p:nvPr>
            <p:ph idx="1"/>
          </p:nvPr>
        </p:nvPicPr>
        <p:blipFill>
          <a:blip r:embed="rId2"/>
          <a:stretch>
            <a:fillRect/>
          </a:stretch>
        </p:blipFill>
        <p:spPr>
          <a:xfrm>
            <a:off x="838200" y="365125"/>
            <a:ext cx="10515600" cy="3203027"/>
          </a:xfrm>
          <a:prstGeom prst="rect">
            <a:avLst/>
          </a:prstGeom>
        </p:spPr>
      </p:pic>
      <p:sp>
        <p:nvSpPr>
          <p:cNvPr id="7" name="TextBox 6">
            <a:extLst>
              <a:ext uri="{FF2B5EF4-FFF2-40B4-BE49-F238E27FC236}">
                <a16:creationId xmlns:a16="http://schemas.microsoft.com/office/drawing/2014/main" id="{2C4E7049-48BB-48D6-A51A-7D871B4F5563}"/>
              </a:ext>
            </a:extLst>
          </p:cNvPr>
          <p:cNvSpPr txBox="1"/>
          <p:nvPr/>
        </p:nvSpPr>
        <p:spPr>
          <a:xfrm>
            <a:off x="4082441" y="4183693"/>
            <a:ext cx="10360068" cy="1477328"/>
          </a:xfrm>
          <a:prstGeom prst="rect">
            <a:avLst/>
          </a:prstGeom>
          <a:noFill/>
          <a:ln>
            <a:noFill/>
          </a:ln>
        </p:spPr>
        <p:txBody>
          <a:bodyPr wrap="square" rtlCol="0">
            <a:spAutoFit/>
          </a:bodyPr>
          <a:lstStyle/>
          <a:p>
            <a:pPr marL="742950" lvl="1" indent="-285750">
              <a:buFont typeface="Arial" panose="020B0604020202020204" pitchFamily="34" charset="0"/>
              <a:buChar char="•"/>
            </a:pPr>
            <a:r>
              <a:rPr lang="en-GB" sz="1800" dirty="0"/>
              <a:t>There are 30 letters in the Arabic alphabet !</a:t>
            </a:r>
          </a:p>
          <a:p>
            <a:pPr marL="742950" lvl="1" indent="-285750">
              <a:buFont typeface="Arial" panose="020B0604020202020204" pitchFamily="34" charset="0"/>
              <a:buChar char="•"/>
            </a:pPr>
            <a:r>
              <a:rPr lang="en-GB" sz="1800" dirty="0"/>
              <a:t> Is  Arabic the 6</a:t>
            </a:r>
            <a:r>
              <a:rPr lang="en-GB" sz="1800" baseline="30000" dirty="0"/>
              <a:t>th</a:t>
            </a:r>
            <a:r>
              <a:rPr lang="en-GB" sz="1800" dirty="0"/>
              <a:t> most spoken language in the UK?</a:t>
            </a:r>
          </a:p>
          <a:p>
            <a:pPr marL="742950" lvl="1" indent="-285750">
              <a:buFont typeface="Arial" panose="020B0604020202020204" pitchFamily="34" charset="0"/>
              <a:buChar char="•"/>
            </a:pPr>
            <a:r>
              <a:rPr lang="en-GB" sz="1800" dirty="0"/>
              <a:t> In Arabic you read and write from left to right! </a:t>
            </a:r>
          </a:p>
          <a:p>
            <a:pPr marL="742950" lvl="1" indent="-285750">
              <a:buFont typeface="Arial" panose="020B0604020202020204" pitchFamily="34" charset="0"/>
              <a:buChar char="•"/>
            </a:pPr>
            <a:r>
              <a:rPr lang="en-GB" sz="1800" dirty="0"/>
              <a:t> </a:t>
            </a:r>
            <a:r>
              <a:rPr lang="en-US" sz="1800" dirty="0"/>
              <a:t>Arabic is one of the oldest languages in the world!</a:t>
            </a:r>
            <a:endParaRPr lang="en-GB" sz="1800" dirty="0"/>
          </a:p>
          <a:p>
            <a:pPr marL="742950" lvl="1" indent="-285750">
              <a:buFont typeface="Arial" panose="020B0604020202020204" pitchFamily="34" charset="0"/>
              <a:buChar char="•"/>
            </a:pPr>
            <a:r>
              <a:rPr lang="en-US" dirty="0"/>
              <a:t>The Arabic language contains 12.3 million words!</a:t>
            </a:r>
            <a:endParaRPr lang="en-GB" dirty="0"/>
          </a:p>
        </p:txBody>
      </p:sp>
      <p:sp>
        <p:nvSpPr>
          <p:cNvPr id="8" name="TextBox 7">
            <a:extLst>
              <a:ext uri="{FF2B5EF4-FFF2-40B4-BE49-F238E27FC236}">
                <a16:creationId xmlns:a16="http://schemas.microsoft.com/office/drawing/2014/main" id="{DB54DD80-A51E-4780-A90C-D153408110E1}"/>
              </a:ext>
            </a:extLst>
          </p:cNvPr>
          <p:cNvSpPr txBox="1"/>
          <p:nvPr/>
        </p:nvSpPr>
        <p:spPr>
          <a:xfrm>
            <a:off x="313151" y="4321478"/>
            <a:ext cx="3970750" cy="923330"/>
          </a:xfrm>
          <a:prstGeom prst="rect">
            <a:avLst/>
          </a:prstGeom>
          <a:noFill/>
        </p:spPr>
        <p:txBody>
          <a:bodyPr wrap="square" rtlCol="0">
            <a:spAutoFit/>
          </a:bodyPr>
          <a:lstStyle/>
          <a:p>
            <a:r>
              <a:rPr lang="en-US" sz="5400" b="1" dirty="0"/>
              <a:t>True or false </a:t>
            </a:r>
            <a:endParaRPr lang="en-GB" sz="5400" b="1" dirty="0"/>
          </a:p>
        </p:txBody>
      </p:sp>
    </p:spTree>
    <p:extLst>
      <p:ext uri="{BB962C8B-B14F-4D97-AF65-F5344CB8AC3E}">
        <p14:creationId xmlns:p14="http://schemas.microsoft.com/office/powerpoint/2010/main" val="320121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ck text on a white background&#10;&#10;Description automatically generated with low confidence">
            <a:extLst>
              <a:ext uri="{FF2B5EF4-FFF2-40B4-BE49-F238E27FC236}">
                <a16:creationId xmlns:a16="http://schemas.microsoft.com/office/drawing/2014/main" id="{67DF7108-0FFA-4D87-AF97-437835FC4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199" y="5365788"/>
            <a:ext cx="3267054" cy="1519106"/>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19A9C01-589D-4EED-AA87-9AB2E525D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870" y="4650853"/>
            <a:ext cx="3267054" cy="2141424"/>
          </a:xfrm>
          <a:prstGeom prst="rect">
            <a:avLst/>
          </a:prstGeom>
        </p:spPr>
      </p:pic>
      <p:pic>
        <p:nvPicPr>
          <p:cNvPr id="1026" name="Picture 2" descr="110 Ramadan رمضان ideas | ramadan, ramadan kareem, ramadan greetings">
            <a:extLst>
              <a:ext uri="{FF2B5EF4-FFF2-40B4-BE49-F238E27FC236}">
                <a16:creationId xmlns:a16="http://schemas.microsoft.com/office/drawing/2014/main" id="{9BA70151-E4CB-45F4-9D3E-9D54CF3B4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194" y="735585"/>
            <a:ext cx="3485717" cy="29403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83121BD-BFF8-4B2E-AF3E-79351079653E}"/>
              </a:ext>
            </a:extLst>
          </p:cNvPr>
          <p:cNvSpPr txBox="1"/>
          <p:nvPr/>
        </p:nvSpPr>
        <p:spPr>
          <a:xfrm>
            <a:off x="0" y="346282"/>
            <a:ext cx="8837882" cy="4985980"/>
          </a:xfrm>
          <a:prstGeom prst="rect">
            <a:avLst/>
          </a:prstGeom>
          <a:noFill/>
        </p:spPr>
        <p:txBody>
          <a:bodyPr wrap="square" rtlCol="0">
            <a:spAutoFit/>
          </a:bodyPr>
          <a:lstStyle/>
          <a:p>
            <a:pPr algn="ctr"/>
            <a:r>
              <a:rPr lang="en-US" sz="3600" b="1" dirty="0"/>
              <a:t>Information about the Arabic language</a:t>
            </a:r>
          </a:p>
          <a:p>
            <a:endParaRPr lang="en-US" dirty="0"/>
          </a:p>
          <a:p>
            <a:endParaRPr lang="en-US" sz="2400" dirty="0"/>
          </a:p>
          <a:p>
            <a:r>
              <a:rPr lang="en-US" sz="2400" dirty="0"/>
              <a:t>1)  Arabic is  the official language in the countries of the Arab world. </a:t>
            </a:r>
            <a:br>
              <a:rPr lang="en-US" sz="2400" dirty="0"/>
            </a:br>
            <a:r>
              <a:rPr lang="en-US" sz="2400" dirty="0"/>
              <a:t>2)  One of the oldest languages in the world.</a:t>
            </a:r>
            <a:br>
              <a:rPr lang="en-US" sz="2400" dirty="0"/>
            </a:br>
            <a:r>
              <a:rPr lang="en-US" sz="2400" dirty="0"/>
              <a:t>3)  It is the sixth most popular language spoken in the United Kingdom.</a:t>
            </a:r>
            <a:br>
              <a:rPr lang="en-US" sz="2400" dirty="0"/>
            </a:br>
            <a:r>
              <a:rPr lang="en-US" sz="2400" dirty="0"/>
              <a:t>4)  Arabic calligraphy is the most beautiful art in the world.</a:t>
            </a:r>
            <a:br>
              <a:rPr lang="en-US" sz="2400" dirty="0"/>
            </a:br>
            <a:r>
              <a:rPr lang="en-US" sz="2400" dirty="0"/>
              <a:t>5)  The Arabic language contains 12.3 million words .</a:t>
            </a:r>
            <a:br>
              <a:rPr lang="en-US" sz="2400" dirty="0"/>
            </a:br>
            <a:r>
              <a:rPr lang="en-US" sz="2400" dirty="0"/>
              <a:t>6)  The Arabic language  Contains 28 letters.</a:t>
            </a:r>
            <a:br>
              <a:rPr lang="en-US" sz="2400" dirty="0"/>
            </a:br>
            <a:r>
              <a:rPr lang="en-US" sz="2400" dirty="0"/>
              <a:t>7)  Written and read from right to left.</a:t>
            </a:r>
            <a:br>
              <a:rPr lang="en-US" sz="2400" dirty="0"/>
            </a:br>
            <a:r>
              <a:rPr lang="en-US" sz="2400" dirty="0"/>
              <a:t>8)  It is language of the Holy Quran.</a:t>
            </a:r>
            <a:br>
              <a:rPr lang="en-US" sz="2400" dirty="0"/>
            </a:br>
            <a:r>
              <a:rPr lang="en-US" sz="2400" dirty="0"/>
              <a:t>9)  Some letters have four ways of writing and others have two ways.</a:t>
            </a:r>
            <a:endParaRPr lang="en-GB"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68CCD6-41E2-4529-9548-407DF9C11B18}"/>
              </a:ext>
            </a:extLst>
          </p:cNvPr>
          <p:cNvSpPr txBox="1">
            <a:spLocks noGrp="1"/>
          </p:cNvSpPr>
          <p:nvPr>
            <p:ph idx="1"/>
          </p:nvPr>
        </p:nvSpPr>
        <p:spPr>
          <a:xfrm>
            <a:off x="838205" y="2919548"/>
            <a:ext cx="10515590" cy="5167310"/>
          </a:xfrm>
        </p:spPr>
        <p:txBody>
          <a:bodyPr>
            <a:normAutofit/>
          </a:bodyPr>
          <a:lstStyle/>
          <a:p>
            <a:pPr marL="0" lvl="0" indent="0">
              <a:buNone/>
            </a:pPr>
            <a:endParaRPr lang="en-GB" sz="3600" dirty="0"/>
          </a:p>
          <a:p>
            <a:pPr lvl="0"/>
            <a:r>
              <a:rPr lang="en-GB" dirty="0"/>
              <a:t>  How to say ‘Hello’.</a:t>
            </a:r>
          </a:p>
          <a:p>
            <a:pPr lvl="0"/>
            <a:r>
              <a:rPr lang="en-GB" dirty="0"/>
              <a:t> Look at all the Arabic alphabet.</a:t>
            </a:r>
          </a:p>
          <a:p>
            <a:pPr lvl="0"/>
            <a:r>
              <a:rPr lang="en-GB" dirty="0"/>
              <a:t>Learn the first 4 letters ( </a:t>
            </a:r>
            <a:r>
              <a:rPr lang="ar-JO" dirty="0"/>
              <a:t>ا,ب,ت ث,</a:t>
            </a:r>
            <a:r>
              <a:rPr lang="en-GB" dirty="0"/>
              <a:t>) pronunciation, spelling, reading and writing.</a:t>
            </a:r>
          </a:p>
          <a:p>
            <a:pPr lvl="0"/>
            <a:r>
              <a:rPr lang="en-GB" dirty="0"/>
              <a:t>How to say ‘Goodbye’.</a:t>
            </a:r>
          </a:p>
        </p:txBody>
      </p:sp>
      <p:pic>
        <p:nvPicPr>
          <p:cNvPr id="2050" name="Picture 2" descr="Today's Lesson ⬇ Stock Photo, Image by © thinglass #74909827">
            <a:extLst>
              <a:ext uri="{FF2B5EF4-FFF2-40B4-BE49-F238E27FC236}">
                <a16:creationId xmlns:a16="http://schemas.microsoft.com/office/drawing/2014/main" id="{8E5DEE03-0AA3-476E-94BC-4A4557187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971" y="77392"/>
            <a:ext cx="7024915" cy="23174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toy, vector graphics&#10;&#10;Description automatically generated">
            <a:extLst>
              <a:ext uri="{FF2B5EF4-FFF2-40B4-BE49-F238E27FC236}">
                <a16:creationId xmlns:a16="http://schemas.microsoft.com/office/drawing/2014/main" id="{7A121233-57C8-407D-A143-6DA1A8B497A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27336"/>
          <a:stretch/>
        </p:blipFill>
        <p:spPr>
          <a:xfrm>
            <a:off x="5797543" y="10"/>
            <a:ext cx="6394152" cy="6857990"/>
          </a:xfrm>
          <a:prstGeom prst="rect">
            <a:avLst/>
          </a:prstGeom>
        </p:spPr>
      </p:pic>
      <p:pic>
        <p:nvPicPr>
          <p:cNvPr id="20" name="Picture 1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6B308FF2-F37C-4C40-8DBE-E2DF49FF33BE}"/>
              </a:ext>
            </a:extLst>
          </p:cNvPr>
          <p:cNvSpPr>
            <a:spLocks noGrp="1"/>
          </p:cNvSpPr>
          <p:nvPr>
            <p:ph idx="1"/>
          </p:nvPr>
        </p:nvSpPr>
        <p:spPr>
          <a:xfrm>
            <a:off x="578170" y="1254034"/>
            <a:ext cx="4706803" cy="4625021"/>
          </a:xfrm>
        </p:spPr>
        <p:txBody>
          <a:bodyPr anchor="ctr">
            <a:normAutofit/>
          </a:bodyPr>
          <a:lstStyle/>
          <a:p>
            <a:pPr marL="0" indent="0">
              <a:buNone/>
            </a:pPr>
            <a:r>
              <a:rPr lang="en-US" sz="4800" dirty="0">
                <a:solidFill>
                  <a:srgbClr val="000000"/>
                </a:solidFill>
              </a:rPr>
              <a:t>Getting started</a:t>
            </a:r>
          </a:p>
          <a:p>
            <a:pPr marL="0" indent="0">
              <a:buNone/>
            </a:pPr>
            <a:r>
              <a:rPr lang="ar-JO" sz="6600" dirty="0">
                <a:solidFill>
                  <a:srgbClr val="000000"/>
                </a:solidFill>
              </a:rPr>
              <a:t>مرحبا</a:t>
            </a:r>
          </a:p>
          <a:p>
            <a:pPr marL="0" indent="0">
              <a:buNone/>
            </a:pPr>
            <a:r>
              <a:rPr lang="en-US" sz="6600" dirty="0">
                <a:solidFill>
                  <a:srgbClr val="000000"/>
                </a:solidFill>
              </a:rPr>
              <a:t> Hello</a:t>
            </a:r>
            <a:endParaRPr lang="ar-JO" sz="6600" dirty="0">
              <a:solidFill>
                <a:srgbClr val="000000"/>
              </a:solidFill>
            </a:endParaRPr>
          </a:p>
          <a:p>
            <a:pPr marL="0" indent="0">
              <a:buNone/>
            </a:pPr>
            <a:r>
              <a:rPr lang="en-US" sz="6600" dirty="0">
                <a:solidFill>
                  <a:srgbClr val="000000"/>
                </a:solidFill>
              </a:rPr>
              <a:t>Marhaba</a:t>
            </a:r>
          </a:p>
          <a:p>
            <a:pPr marL="0" indent="0">
              <a:buNone/>
            </a:pPr>
            <a:endParaRPr lang="en-GB" sz="4800" dirty="0">
              <a:solidFill>
                <a:srgbClr val="000000"/>
              </a:solidFill>
            </a:endParaRPr>
          </a:p>
        </p:txBody>
      </p:sp>
      <p:sp>
        <p:nvSpPr>
          <p:cNvPr id="5" name="TextBox 4">
            <a:extLst>
              <a:ext uri="{FF2B5EF4-FFF2-40B4-BE49-F238E27FC236}">
                <a16:creationId xmlns:a16="http://schemas.microsoft.com/office/drawing/2014/main" id="{0216C700-4315-4592-A27D-004EFC047E5D}"/>
              </a:ext>
            </a:extLst>
          </p:cNvPr>
          <p:cNvSpPr txBox="1"/>
          <p:nvPr/>
        </p:nvSpPr>
        <p:spPr>
          <a:xfrm>
            <a:off x="4229100" y="2136339"/>
            <a:ext cx="8458200" cy="646331"/>
          </a:xfrm>
          <a:prstGeom prst="rect">
            <a:avLst/>
          </a:prstGeom>
          <a:noFill/>
        </p:spPr>
        <p:txBody>
          <a:bodyPr wrap="square">
            <a:spAutoFit/>
          </a:bodyPr>
          <a:lstStyle/>
          <a:p>
            <a:pPr>
              <a:spcAft>
                <a:spcPts val="600"/>
              </a:spcAft>
            </a:pPr>
            <a:br>
              <a:rPr lang="ar-JO" b="0" i="0">
                <a:solidFill>
                  <a:srgbClr val="000000"/>
                </a:solidFill>
                <a:effectLst/>
                <a:latin typeface="Times New Roman" panose="02020603050405020304" pitchFamily="18" charset="0"/>
              </a:rPr>
            </a:br>
            <a:endParaRPr lang="en-GB"/>
          </a:p>
        </p:txBody>
      </p:sp>
      <p:sp>
        <p:nvSpPr>
          <p:cNvPr id="7" name="TextBox 6">
            <a:extLst>
              <a:ext uri="{FF2B5EF4-FFF2-40B4-BE49-F238E27FC236}">
                <a16:creationId xmlns:a16="http://schemas.microsoft.com/office/drawing/2014/main" id="{48679EC3-C72C-444E-80A2-D630C962CC54}"/>
              </a:ext>
            </a:extLst>
          </p:cNvPr>
          <p:cNvSpPr txBox="1"/>
          <p:nvPr/>
        </p:nvSpPr>
        <p:spPr>
          <a:xfrm>
            <a:off x="4229100" y="2136339"/>
            <a:ext cx="8458200" cy="1000274"/>
          </a:xfrm>
          <a:prstGeom prst="rect">
            <a:avLst/>
          </a:prstGeom>
          <a:noFill/>
        </p:spPr>
        <p:txBody>
          <a:bodyPr wrap="square">
            <a:spAutoFit/>
          </a:bodyPr>
          <a:lstStyle/>
          <a:p>
            <a:pPr algn="l">
              <a:spcAft>
                <a:spcPts val="600"/>
              </a:spcAft>
            </a:pPr>
            <a:endParaRPr lang="ar-JO" b="0" i="0">
              <a:solidFill>
                <a:srgbClr val="000000"/>
              </a:solidFill>
              <a:effectLst/>
              <a:latin typeface="pg-3ff23"/>
            </a:endParaRPr>
          </a:p>
          <a:p>
            <a:pPr>
              <a:spcAft>
                <a:spcPts val="600"/>
              </a:spcAft>
            </a:pPr>
            <a:br>
              <a:rPr lang="ar-JO" b="0" i="0">
                <a:solidFill>
                  <a:srgbClr val="000000"/>
                </a:solidFill>
                <a:effectLst/>
                <a:latin typeface="Times New Roman" panose="02020603050405020304" pitchFamily="18" charset="0"/>
              </a:rPr>
            </a:br>
            <a:endParaRPr lang="en-GB"/>
          </a:p>
        </p:txBody>
      </p:sp>
      <p:sp>
        <p:nvSpPr>
          <p:cNvPr id="9" name="TextBox 8">
            <a:extLst>
              <a:ext uri="{FF2B5EF4-FFF2-40B4-BE49-F238E27FC236}">
                <a16:creationId xmlns:a16="http://schemas.microsoft.com/office/drawing/2014/main" id="{973F0AB7-DE8A-4633-A683-D9EEB2995D4F}"/>
              </a:ext>
            </a:extLst>
          </p:cNvPr>
          <p:cNvSpPr txBox="1"/>
          <p:nvPr/>
        </p:nvSpPr>
        <p:spPr>
          <a:xfrm>
            <a:off x="2880386" y="3298091"/>
            <a:ext cx="8458200" cy="1000274"/>
          </a:xfrm>
          <a:prstGeom prst="rect">
            <a:avLst/>
          </a:prstGeom>
          <a:noFill/>
        </p:spPr>
        <p:txBody>
          <a:bodyPr wrap="square">
            <a:spAutoFit/>
          </a:bodyPr>
          <a:lstStyle/>
          <a:p>
            <a:pPr algn="l">
              <a:spcAft>
                <a:spcPts val="600"/>
              </a:spcAft>
            </a:pPr>
            <a:endParaRPr lang="ar-JO" b="0" i="0">
              <a:solidFill>
                <a:srgbClr val="000000"/>
              </a:solidFill>
              <a:effectLst/>
              <a:latin typeface="pg-3ff23"/>
            </a:endParaRPr>
          </a:p>
          <a:p>
            <a:pPr>
              <a:spcAft>
                <a:spcPts val="600"/>
              </a:spcAft>
            </a:pPr>
            <a:br>
              <a:rPr lang="ar-JO" b="0" i="0">
                <a:solidFill>
                  <a:srgbClr val="000000"/>
                </a:solidFill>
                <a:effectLst/>
                <a:latin typeface="Times New Roman" panose="02020603050405020304" pitchFamily="18" charset="0"/>
              </a:rPr>
            </a:br>
            <a:endParaRPr lang="en-GB"/>
          </a:p>
        </p:txBody>
      </p:sp>
    </p:spTree>
    <p:extLst>
      <p:ext uri="{BB962C8B-B14F-4D97-AF65-F5344CB8AC3E}">
        <p14:creationId xmlns:p14="http://schemas.microsoft.com/office/powerpoint/2010/main" val="41146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2647-449A-4787-AF0E-5DB72DFE1F9E}"/>
              </a:ext>
            </a:extLst>
          </p:cNvPr>
          <p:cNvSpPr>
            <a:spLocks noGrp="1"/>
          </p:cNvSpPr>
          <p:nvPr>
            <p:ph type="title"/>
          </p:nvPr>
        </p:nvSpPr>
        <p:spPr>
          <a:xfrm>
            <a:off x="3947739" y="200417"/>
            <a:ext cx="4604659" cy="1223889"/>
          </a:xfrm>
        </p:spPr>
        <p:txBody>
          <a:bodyPr>
            <a:normAutofit/>
          </a:bodyPr>
          <a:lstStyle/>
          <a:p>
            <a:r>
              <a:rPr lang="en-US" sz="5400" dirty="0">
                <a:solidFill>
                  <a:srgbClr val="FF0000"/>
                </a:solidFill>
              </a:rPr>
              <a:t>Arabic</a:t>
            </a:r>
            <a:r>
              <a:rPr lang="ar-JO" sz="5400" dirty="0">
                <a:solidFill>
                  <a:srgbClr val="FF0000"/>
                </a:solidFill>
              </a:rPr>
              <a:t> </a:t>
            </a:r>
            <a:r>
              <a:rPr lang="en-US" sz="5400" dirty="0">
                <a:solidFill>
                  <a:srgbClr val="FF0000"/>
                </a:solidFill>
              </a:rPr>
              <a:t>alphabet </a:t>
            </a:r>
            <a:endParaRPr lang="en-GB" sz="5400" dirty="0">
              <a:solidFill>
                <a:srgbClr val="FF0000"/>
              </a:solidFill>
            </a:endParaRPr>
          </a:p>
        </p:txBody>
      </p:sp>
      <p:pic>
        <p:nvPicPr>
          <p:cNvPr id="2050" name="Picture 2" descr="Arabic. Lesson 1 : Alphabet - Duolingo">
            <a:extLst>
              <a:ext uri="{FF2B5EF4-FFF2-40B4-BE49-F238E27FC236}">
                <a16:creationId xmlns:a16="http://schemas.microsoft.com/office/drawing/2014/main" id="{481CC792-7D48-496A-9D53-1BB993DD44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458" y="1153467"/>
            <a:ext cx="9548949" cy="570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36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3E3D-70D6-4EBA-B5C5-1437DF544A9C}"/>
              </a:ext>
            </a:extLst>
          </p:cNvPr>
          <p:cNvSpPr>
            <a:spLocks noGrp="1"/>
          </p:cNvSpPr>
          <p:nvPr>
            <p:ph type="title"/>
          </p:nvPr>
        </p:nvSpPr>
        <p:spPr>
          <a:xfrm>
            <a:off x="4699963" y="540971"/>
            <a:ext cx="3851840" cy="1979130"/>
          </a:xfrm>
        </p:spPr>
        <p:txBody>
          <a:bodyPr>
            <a:noAutofit/>
          </a:bodyPr>
          <a:lstStyle/>
          <a:p>
            <a:r>
              <a:rPr lang="en-US" sz="9600" dirty="0">
                <a:solidFill>
                  <a:srgbClr val="FF0000"/>
                </a:solidFill>
                <a:latin typeface="Arial" panose="020B0604020202020204" pitchFamily="34" charset="0"/>
                <a:cs typeface="Arial" panose="020B0604020202020204" pitchFamily="34" charset="0"/>
              </a:rPr>
              <a:t> </a:t>
            </a:r>
            <a:r>
              <a:rPr lang="ar-JO" sz="9600" dirty="0">
                <a:solidFill>
                  <a:srgbClr val="FF0000"/>
                </a:solidFill>
                <a:latin typeface="Arial" panose="020B0604020202020204" pitchFamily="34" charset="0"/>
                <a:cs typeface="Arial" panose="020B0604020202020204" pitchFamily="34" charset="0"/>
              </a:rPr>
              <a:t>ا</a:t>
            </a:r>
            <a:br>
              <a:rPr lang="ar-JO" sz="6000" dirty="0"/>
            </a:br>
            <a:r>
              <a:rPr lang="ar-JO" sz="4800" dirty="0"/>
              <a:t>ألف</a:t>
            </a:r>
            <a:br>
              <a:rPr lang="ar-JO" sz="7200" dirty="0"/>
            </a:br>
            <a:endParaRPr lang="en-GB" sz="6000" dirty="0">
              <a:latin typeface="Arial" panose="020B0604020202020204" pitchFamily="34" charset="0"/>
              <a:cs typeface="Arial" panose="020B0604020202020204" pitchFamily="34" charset="0"/>
            </a:endParaRPr>
          </a:p>
        </p:txBody>
      </p:sp>
      <p:pic>
        <p:nvPicPr>
          <p:cNvPr id="5" name="Content Placeholder 4" descr="Diagram&#10;&#10;Description automatically generated with medium confidence">
            <a:extLst>
              <a:ext uri="{FF2B5EF4-FFF2-40B4-BE49-F238E27FC236}">
                <a16:creationId xmlns:a16="http://schemas.microsoft.com/office/drawing/2014/main" id="{7EBFFDD9-088F-412F-9328-2AA48F44F9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852" t="19147" r="14821" b="14254"/>
          <a:stretch/>
        </p:blipFill>
        <p:spPr>
          <a:xfrm>
            <a:off x="6921305" y="2590909"/>
            <a:ext cx="5144086" cy="2590909"/>
          </a:xfrm>
        </p:spPr>
      </p:pic>
      <p:pic>
        <p:nvPicPr>
          <p:cNvPr id="7" name="Picture 6" descr="Diagram&#10;&#10;Description automatically generated">
            <a:extLst>
              <a:ext uri="{FF2B5EF4-FFF2-40B4-BE49-F238E27FC236}">
                <a16:creationId xmlns:a16="http://schemas.microsoft.com/office/drawing/2014/main" id="{C2C9E6EB-E57F-402E-9831-84C7B0CFA1B0}"/>
              </a:ext>
            </a:extLst>
          </p:cNvPr>
          <p:cNvPicPr>
            <a:picLocks noChangeAspect="1"/>
          </p:cNvPicPr>
          <p:nvPr/>
        </p:nvPicPr>
        <p:blipFill rotWithShape="1">
          <a:blip r:embed="rId3">
            <a:extLst>
              <a:ext uri="{28A0092B-C50C-407E-A947-70E740481C1C}">
                <a14:useLocalDpi xmlns:a14="http://schemas.microsoft.com/office/drawing/2010/main" val="0"/>
              </a:ext>
            </a:extLst>
          </a:blip>
          <a:srcRect l="9571" t="18959" r="8989" b="15224"/>
          <a:stretch/>
        </p:blipFill>
        <p:spPr>
          <a:xfrm>
            <a:off x="126609" y="4302730"/>
            <a:ext cx="6499274" cy="2555270"/>
          </a:xfrm>
          <a:prstGeom prst="rect">
            <a:avLst/>
          </a:prstGeom>
        </p:spPr>
      </p:pic>
      <p:sp>
        <p:nvSpPr>
          <p:cNvPr id="9" name="TextBox 8">
            <a:extLst>
              <a:ext uri="{FF2B5EF4-FFF2-40B4-BE49-F238E27FC236}">
                <a16:creationId xmlns:a16="http://schemas.microsoft.com/office/drawing/2014/main" id="{02ECD8F5-D2FA-4493-BE2D-F930CDA7A8EB}"/>
              </a:ext>
            </a:extLst>
          </p:cNvPr>
          <p:cNvSpPr txBox="1"/>
          <p:nvPr/>
        </p:nvSpPr>
        <p:spPr>
          <a:xfrm>
            <a:off x="4103077" y="3815664"/>
            <a:ext cx="7962314" cy="646331"/>
          </a:xfrm>
          <a:prstGeom prst="rect">
            <a:avLst/>
          </a:prstGeom>
          <a:noFill/>
        </p:spPr>
        <p:txBody>
          <a:bodyPr wrap="square">
            <a:spAutoFit/>
          </a:bodyPr>
          <a:lstStyle/>
          <a:p>
            <a:br>
              <a:rPr lang="ar-JO" sz="1800" dirty="0"/>
            </a:br>
            <a:endParaRPr lang="en-GB" dirty="0"/>
          </a:p>
        </p:txBody>
      </p:sp>
      <p:sp>
        <p:nvSpPr>
          <p:cNvPr id="10" name="TextBox 9">
            <a:extLst>
              <a:ext uri="{FF2B5EF4-FFF2-40B4-BE49-F238E27FC236}">
                <a16:creationId xmlns:a16="http://schemas.microsoft.com/office/drawing/2014/main" id="{76D066F4-DC8C-49EC-AB23-8E69634506C9}"/>
              </a:ext>
            </a:extLst>
          </p:cNvPr>
          <p:cNvSpPr txBox="1"/>
          <p:nvPr/>
        </p:nvSpPr>
        <p:spPr>
          <a:xfrm>
            <a:off x="8765378" y="5353310"/>
            <a:ext cx="2726038" cy="1200329"/>
          </a:xfrm>
          <a:prstGeom prst="rect">
            <a:avLst/>
          </a:prstGeom>
          <a:noFill/>
        </p:spPr>
        <p:txBody>
          <a:bodyPr wrap="square" rtlCol="0">
            <a:spAutoFit/>
          </a:bodyPr>
          <a:lstStyle/>
          <a:p>
            <a:r>
              <a:rPr lang="en-US" sz="7200" dirty="0"/>
              <a:t>Asad</a:t>
            </a:r>
            <a:endParaRPr lang="en-GB" sz="7200" dirty="0"/>
          </a:p>
        </p:txBody>
      </p:sp>
      <p:sp>
        <p:nvSpPr>
          <p:cNvPr id="13" name="TextBox 12">
            <a:extLst>
              <a:ext uri="{FF2B5EF4-FFF2-40B4-BE49-F238E27FC236}">
                <a16:creationId xmlns:a16="http://schemas.microsoft.com/office/drawing/2014/main" id="{A3462168-4B40-44BA-9D2E-CD5D163A4DB2}"/>
              </a:ext>
            </a:extLst>
          </p:cNvPr>
          <p:cNvSpPr txBox="1"/>
          <p:nvPr/>
        </p:nvSpPr>
        <p:spPr>
          <a:xfrm>
            <a:off x="477218" y="2246004"/>
            <a:ext cx="4326794" cy="1077218"/>
          </a:xfrm>
          <a:prstGeom prst="rect">
            <a:avLst/>
          </a:prstGeom>
          <a:noFill/>
        </p:spPr>
        <p:txBody>
          <a:bodyPr wrap="square" rtlCol="0">
            <a:spAutoFit/>
          </a:bodyPr>
          <a:lstStyle/>
          <a:p>
            <a:r>
              <a:rPr lang="en-US" sz="3200" dirty="0"/>
              <a:t>Name of the letter  </a:t>
            </a:r>
            <a:r>
              <a:rPr lang="en-US" sz="3200" b="1" dirty="0"/>
              <a:t>- Alif</a:t>
            </a:r>
            <a:endParaRPr lang="en-US" sz="6600" b="1" dirty="0"/>
          </a:p>
          <a:p>
            <a:r>
              <a:rPr lang="en-US" sz="3200" dirty="0"/>
              <a:t>Sound of the letter - </a:t>
            </a:r>
            <a:r>
              <a:rPr lang="en-US" sz="3200" b="1" dirty="0"/>
              <a:t>aa</a:t>
            </a:r>
            <a:endParaRPr lang="en-GB" b="1" dirty="0"/>
          </a:p>
        </p:txBody>
      </p:sp>
    </p:spTree>
    <p:extLst>
      <p:ext uri="{BB962C8B-B14F-4D97-AF65-F5344CB8AC3E}">
        <p14:creationId xmlns:p14="http://schemas.microsoft.com/office/powerpoint/2010/main" val="4006083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0925-F98E-4266-A3FA-3C141EB597F3}"/>
              </a:ext>
            </a:extLst>
          </p:cNvPr>
          <p:cNvSpPr>
            <a:spLocks noGrp="1"/>
          </p:cNvSpPr>
          <p:nvPr>
            <p:ph type="title"/>
          </p:nvPr>
        </p:nvSpPr>
        <p:spPr>
          <a:xfrm>
            <a:off x="130629" y="1175656"/>
            <a:ext cx="8569235" cy="2390503"/>
          </a:xfrm>
        </p:spPr>
        <p:txBody>
          <a:bodyPr>
            <a:normAutofit fontScale="90000"/>
          </a:bodyPr>
          <a:lstStyle/>
          <a:p>
            <a:pPr algn="ctr"/>
            <a:r>
              <a:rPr lang="ar-JO" sz="9800" dirty="0">
                <a:solidFill>
                  <a:srgbClr val="FF0000"/>
                </a:solidFill>
              </a:rPr>
              <a:t>ب</a:t>
            </a:r>
            <a:br>
              <a:rPr lang="en-US" sz="9800" dirty="0">
                <a:solidFill>
                  <a:srgbClr val="FF0000"/>
                </a:solidFill>
              </a:rPr>
            </a:br>
            <a:r>
              <a:rPr lang="ar-JO" sz="4900" dirty="0"/>
              <a:t>باء</a:t>
            </a:r>
            <a:br>
              <a:rPr lang="en-US" sz="4900" dirty="0">
                <a:solidFill>
                  <a:srgbClr val="FF0000"/>
                </a:solidFill>
              </a:rPr>
            </a:br>
            <a:br>
              <a:rPr lang="en-US" sz="9800" dirty="0">
                <a:solidFill>
                  <a:srgbClr val="FF0000"/>
                </a:solidFill>
              </a:rPr>
            </a:br>
            <a:br>
              <a:rPr lang="ar-JO" dirty="0"/>
            </a:br>
            <a:endParaRPr lang="en-GB" dirty="0"/>
          </a:p>
        </p:txBody>
      </p:sp>
      <p:pic>
        <p:nvPicPr>
          <p:cNvPr id="5" name="Content Placeholder 4" descr="A picture containing graphical user interface&#10;&#10;Description automatically generated">
            <a:extLst>
              <a:ext uri="{FF2B5EF4-FFF2-40B4-BE49-F238E27FC236}">
                <a16:creationId xmlns:a16="http://schemas.microsoft.com/office/drawing/2014/main" id="{4870C128-F3BE-42A4-A7AE-88525144E6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693" t="12381" r="13002" b="11667"/>
          <a:stretch/>
        </p:blipFill>
        <p:spPr>
          <a:xfrm>
            <a:off x="6882578" y="2534194"/>
            <a:ext cx="5004623" cy="2788919"/>
          </a:xfrm>
        </p:spPr>
      </p:pic>
      <p:pic>
        <p:nvPicPr>
          <p:cNvPr id="7" name="Picture 6" descr="A picture containing diagram&#10;&#10;Description automatically generated">
            <a:extLst>
              <a:ext uri="{FF2B5EF4-FFF2-40B4-BE49-F238E27FC236}">
                <a16:creationId xmlns:a16="http://schemas.microsoft.com/office/drawing/2014/main" id="{D567227B-A1A8-4D15-BF45-670125CD3261}"/>
              </a:ext>
            </a:extLst>
          </p:cNvPr>
          <p:cNvPicPr>
            <a:picLocks noChangeAspect="1"/>
          </p:cNvPicPr>
          <p:nvPr/>
        </p:nvPicPr>
        <p:blipFill rotWithShape="1">
          <a:blip r:embed="rId4">
            <a:extLst>
              <a:ext uri="{28A0092B-C50C-407E-A947-70E740481C1C}">
                <a14:useLocalDpi xmlns:a14="http://schemas.microsoft.com/office/drawing/2010/main" val="0"/>
              </a:ext>
            </a:extLst>
          </a:blip>
          <a:srcRect l="7145" t="17793" r="10146" b="17720"/>
          <a:stretch/>
        </p:blipFill>
        <p:spPr>
          <a:xfrm>
            <a:off x="130629" y="3742508"/>
            <a:ext cx="6518366" cy="3161211"/>
          </a:xfrm>
          <a:prstGeom prst="rect">
            <a:avLst/>
          </a:prstGeom>
        </p:spPr>
      </p:pic>
      <p:sp>
        <p:nvSpPr>
          <p:cNvPr id="9" name="TextBox 8">
            <a:extLst>
              <a:ext uri="{FF2B5EF4-FFF2-40B4-BE49-F238E27FC236}">
                <a16:creationId xmlns:a16="http://schemas.microsoft.com/office/drawing/2014/main" id="{E48A6BBA-97AF-4CAD-8CEE-FAB44946E79C}"/>
              </a:ext>
            </a:extLst>
          </p:cNvPr>
          <p:cNvSpPr txBox="1"/>
          <p:nvPr/>
        </p:nvSpPr>
        <p:spPr>
          <a:xfrm>
            <a:off x="8342143" y="5682344"/>
            <a:ext cx="3545058" cy="923330"/>
          </a:xfrm>
          <a:prstGeom prst="rect">
            <a:avLst/>
          </a:prstGeom>
          <a:noFill/>
        </p:spPr>
        <p:txBody>
          <a:bodyPr wrap="square" rtlCol="0">
            <a:spAutoFit/>
          </a:bodyPr>
          <a:lstStyle/>
          <a:p>
            <a:r>
              <a:rPr lang="en-US" sz="5400" dirty="0"/>
              <a:t>Babagha</a:t>
            </a:r>
            <a:endParaRPr lang="en-GB" sz="5400" dirty="0"/>
          </a:p>
        </p:txBody>
      </p:sp>
      <p:sp>
        <p:nvSpPr>
          <p:cNvPr id="10" name="TextBox 9">
            <a:extLst>
              <a:ext uri="{FF2B5EF4-FFF2-40B4-BE49-F238E27FC236}">
                <a16:creationId xmlns:a16="http://schemas.microsoft.com/office/drawing/2014/main" id="{8DCF9BF3-C739-4438-8C84-836DB856A0CA}"/>
              </a:ext>
            </a:extLst>
          </p:cNvPr>
          <p:cNvSpPr txBox="1"/>
          <p:nvPr/>
        </p:nvSpPr>
        <p:spPr>
          <a:xfrm>
            <a:off x="304799" y="2261239"/>
            <a:ext cx="3718040" cy="1077218"/>
          </a:xfrm>
          <a:prstGeom prst="rect">
            <a:avLst/>
          </a:prstGeom>
          <a:noFill/>
        </p:spPr>
        <p:txBody>
          <a:bodyPr wrap="square" rtlCol="0">
            <a:spAutoFit/>
          </a:bodyPr>
          <a:lstStyle/>
          <a:p>
            <a:r>
              <a:rPr lang="en-US" sz="2400" dirty="0"/>
              <a:t>Name of the letter </a:t>
            </a:r>
            <a:r>
              <a:rPr lang="en-US" sz="3200" b="1" dirty="0"/>
              <a:t>-  Baa</a:t>
            </a:r>
          </a:p>
          <a:p>
            <a:r>
              <a:rPr lang="en-US" sz="2400" dirty="0"/>
              <a:t>Sound of the letter </a:t>
            </a:r>
            <a:r>
              <a:rPr lang="en-US" sz="2800" b="1" dirty="0"/>
              <a:t>-</a:t>
            </a:r>
            <a:r>
              <a:rPr lang="en-US" sz="2400" b="1" dirty="0"/>
              <a:t>  </a:t>
            </a:r>
            <a:r>
              <a:rPr lang="en-US" sz="3200" b="1" dirty="0"/>
              <a:t>ba</a:t>
            </a:r>
            <a:endParaRPr lang="en-GB" sz="2400" b="1" dirty="0"/>
          </a:p>
        </p:txBody>
      </p:sp>
    </p:spTree>
    <p:extLst>
      <p:ext uri="{BB962C8B-B14F-4D97-AF65-F5344CB8AC3E}">
        <p14:creationId xmlns:p14="http://schemas.microsoft.com/office/powerpoint/2010/main" val="920302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469</Words>
  <Application>Microsoft Office PowerPoint</Application>
  <PresentationFormat>Widescreen</PresentationFormat>
  <Paragraphs>53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pg-3ff23</vt:lpstr>
      <vt:lpstr>Times New Roman</vt:lpstr>
      <vt:lpstr>Office Theme</vt:lpstr>
      <vt:lpstr>PowerPoint Presentation</vt:lpstr>
      <vt:lpstr>This course will be 8 weeks. The duration of the lesson is 45 minutes. And cover….   1) All the letters in the Arabic alphabet.  2) All pronunciation.  3) Numbers ‘1 to 10’  4) Some words, e.g.( hello – مرحبا )  5) Some short sentences, e.g. ( how are you – كيف حالك )  6) Some pronouns, e.g. ( I, he, she – انا, هو, هي  )  7) Some adjectives.</vt:lpstr>
      <vt:lpstr>PowerPoint Presentation</vt:lpstr>
      <vt:lpstr>PowerPoint Presentation</vt:lpstr>
      <vt:lpstr>PowerPoint Presentation</vt:lpstr>
      <vt:lpstr>PowerPoint Presentation</vt:lpstr>
      <vt:lpstr>Arabic alphabet </vt:lpstr>
      <vt:lpstr> ا ألف </vt:lpstr>
      <vt:lpstr>ب باء   </vt:lpstr>
      <vt:lpstr>ت تاء </vt:lpstr>
      <vt:lpstr>PowerPoint Presentation</vt:lpstr>
      <vt:lpstr>PowerPoint Presentation</vt:lpstr>
      <vt:lpstr>Next lesson on 27th of April at 10.00 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Mohamad Al Kaddah</dc:creator>
  <cp:lastModifiedBy>Mohamad Al Kaddah</cp:lastModifiedBy>
  <cp:revision>46</cp:revision>
  <dcterms:created xsi:type="dcterms:W3CDTF">2021-03-12T13:49:25Z</dcterms:created>
  <dcterms:modified xsi:type="dcterms:W3CDTF">2021-04-20T14:43:30Z</dcterms:modified>
</cp:coreProperties>
</file>