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 snapToGrid="0">
      <p:cViewPr varScale="1">
        <p:scale>
          <a:sx n="77" d="100"/>
          <a:sy n="77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1F704-9C66-442B-87D4-7260D7E1E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7CE2F-472D-4BA9-9027-70660C3E9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C27C4-0F6C-4D43-A08D-396C3BB48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F9DF3-DE28-4DF8-B137-367169097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6DD3-A1D3-4FE7-8601-07FF20BC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5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AC38-59C9-4B36-A9BF-737BEF7A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33A9E-E9FC-4582-A71D-3039538BD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4BE21-8D43-4725-9788-F5594BFC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B92E2-5767-472A-8180-FDD74DBE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CAB70-5119-46B0-BB51-D5BC0CE6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90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68420-1193-43FE-A945-488CF79A7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6FD51-A3AB-45A1-8B59-21B05BD12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D9D6F-9EB8-45B1-9F8A-57F7EF3C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A9ED-E3B7-4A1F-AA6B-8354E565B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6D26D-63B8-4DE4-B3BC-85536A2C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5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DE08-E81D-448C-AC8A-53088CB4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C8591-53CB-40D9-8A97-A8D85B986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7707B-EC4A-4DD6-9E30-D5877A5AE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E08EB-F654-4076-A9A9-8F1CF861A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CED06-01DD-463F-B5B1-CE57CF3E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A2EA-1C44-4EED-8A24-90FE89E1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16D5B-A9F4-4C33-AA97-C5AD7E02A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C2C7-712F-43F5-B237-78FDDFF1C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A8B34-562A-48FD-9E00-35ACFBB7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22806-81C4-42A0-95EA-959CEC3D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7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E269-E268-42AD-8074-F845D359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5A18A-0C5C-4847-B9DD-92C2C170B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974E2-FEA3-4D88-B976-DB07B2548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DF560-7F75-4B5F-B89A-AEED5315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B39EE-DCAB-47A4-A89D-DF7D551B3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2A741-5B1A-456C-BE85-FD99579E0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8F6EF-6874-4470-B4A5-CC22E8D8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2208-CDFA-4765-BC4F-A406CA2B8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D26C6-05A6-4CF2-ABBA-ACEC3A5F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79AE3-1C2F-4106-876E-ADD99DC3DE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FAEAF-F7F9-473A-99FA-B7766E7A8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5BA0F-5067-4E86-8E0C-A4754418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8FCD5-87B7-4122-A770-123DC3E3F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DA7EA-6D8A-4ABE-9D6B-3A11C519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71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BFA3E-A7CC-4B9D-A411-E954E623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B4A42-CE4B-4F68-9A15-A0E45301F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9F12E-43B9-42E5-AA51-E98041B3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8E507-2C71-401C-82DD-04E947DA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7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FFC2BD-8707-4B8B-856F-07ED1561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19E45-0F73-4D90-85D8-D753844C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23076-1344-46CA-8F30-D6FF8830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1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DB1E5-E0FF-4F2C-859D-02459D7C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AB1F-55EB-4F2F-ABD8-78FFD946C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B4EFF-5860-4D35-AE79-834820670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CC94C-FA8A-40C8-8913-93D5C5AC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A3582-A7AC-4F41-8734-DEE1E07B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31AE2-140E-4793-B656-045D8EB2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30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7DDD0-4D57-4AFF-A625-C1830A2A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95049-E2F2-49AF-8275-AAA6D7A0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C4EF2-14F4-4820-9244-9EA4C68D0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2FFBC-FA87-4857-8943-B06062A7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6EC38-A39B-45E0-9405-3E88C65C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27E3A-7945-4813-8CB5-3D059CA15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977C98-E898-44C6-9A95-811ADB05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4E733-C8B0-4977-AA7D-B00C6EA05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D2CD4-E9EA-411F-9D83-8A5815B00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A415-9A82-455F-B3CE-AE0D472136B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6FF8F-76E5-492E-AD4F-20AB072B8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5EAD3-5244-4954-80E8-C7068FD1F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48BF-8AD0-4166-B234-511A2E46CF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65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en/view-image.php?image=316436&amp;picture=shy-emoj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012F3F0-132B-4ADB-87DD-64DF28E25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6514" y="770037"/>
            <a:ext cx="5462075" cy="4597401"/>
          </a:xfrm>
        </p:spPr>
        <p:txBody>
          <a:bodyPr anchor="b">
            <a:normAutofit/>
          </a:bodyPr>
          <a:lstStyle/>
          <a:p>
            <a:pPr algn="l"/>
            <a:r>
              <a:rPr lang="ar-JO" sz="8800" dirty="0">
                <a:solidFill>
                  <a:srgbClr val="000000"/>
                </a:solidFill>
              </a:rPr>
              <a:t>مرحبا</a:t>
            </a:r>
          </a:p>
          <a:p>
            <a:pPr algn="l"/>
            <a:r>
              <a:rPr lang="en-US" sz="8800" dirty="0">
                <a:solidFill>
                  <a:srgbClr val="000000"/>
                </a:solidFill>
              </a:rPr>
              <a:t>Hello</a:t>
            </a:r>
          </a:p>
          <a:p>
            <a:pPr algn="l"/>
            <a:r>
              <a:rPr lang="en-US" sz="8800" dirty="0">
                <a:solidFill>
                  <a:srgbClr val="000000"/>
                </a:solidFill>
              </a:rPr>
              <a:t>Marhaba</a:t>
            </a:r>
            <a:endParaRPr lang="en-GB" sz="8800" dirty="0">
              <a:solidFill>
                <a:srgbClr val="000000"/>
              </a:solidFill>
            </a:endParaRP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10" descr="A picture containing toy, vector graphics&#10;&#10;Description automatically generated">
            <a:extLst>
              <a:ext uri="{FF2B5EF4-FFF2-40B4-BE49-F238E27FC236}">
                <a16:creationId xmlns:a16="http://schemas.microsoft.com/office/drawing/2014/main" id="{4C902FE9-E9A8-45AE-9263-4A2A3D3041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-2" b="22036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46604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2 رقم اثنين ناقلات ذهبية صفراء معدنية حرف الشكل رقم 3 حرف الأبجدية الطباعة  تصميم عنصر حزب احباط رمز الأرقام مشرق لامع 3d واقعية التوضيح, 2 قصاصات  فنية, رقم, عددي PNG والمتجهات للتحميل مجانا">
            <a:extLst>
              <a:ext uri="{FF2B5EF4-FFF2-40B4-BE49-F238E27FC236}">
                <a16:creationId xmlns:a16="http://schemas.microsoft.com/office/drawing/2014/main" id="{68570105-CCC9-40A7-9594-6CEC6F8A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8" y="126607"/>
            <a:ext cx="4843975" cy="509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2CB18-B481-4463-AD93-D61A025D657F}"/>
              </a:ext>
            </a:extLst>
          </p:cNvPr>
          <p:cNvSpPr txBox="1"/>
          <p:nvPr/>
        </p:nvSpPr>
        <p:spPr>
          <a:xfrm>
            <a:off x="2192215" y="5224974"/>
            <a:ext cx="2194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Two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E664B-D09C-4880-A664-B5F4321FD979}"/>
              </a:ext>
            </a:extLst>
          </p:cNvPr>
          <p:cNvSpPr txBox="1"/>
          <p:nvPr/>
        </p:nvSpPr>
        <p:spPr>
          <a:xfrm>
            <a:off x="8323384" y="5409640"/>
            <a:ext cx="386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/>
              <a:t>Ithnaan</a:t>
            </a:r>
          </a:p>
        </p:txBody>
      </p:sp>
      <p:pic>
        <p:nvPicPr>
          <p:cNvPr id="1032" name="Picture 8" descr="ترتيب الأعداد من الأكبر إلى الأصغر | مؤلف شمس">
            <a:extLst>
              <a:ext uri="{FF2B5EF4-FFF2-40B4-BE49-F238E27FC236}">
                <a16:creationId xmlns:a16="http://schemas.microsoft.com/office/drawing/2014/main" id="{EC3FA473-445E-42A3-9568-881B5E47A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421" y="126606"/>
            <a:ext cx="4473527" cy="463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A46947-E757-4811-8B2B-1C22C7450DC0}"/>
              </a:ext>
            </a:extLst>
          </p:cNvPr>
          <p:cNvSpPr txBox="1"/>
          <p:nvPr/>
        </p:nvSpPr>
        <p:spPr>
          <a:xfrm>
            <a:off x="8597590" y="4532928"/>
            <a:ext cx="1874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b="1" dirty="0">
                <a:solidFill>
                  <a:srgbClr val="FF0000"/>
                </a:solidFill>
              </a:rPr>
              <a:t>اثنان</a:t>
            </a:r>
            <a:endParaRPr lang="en-GB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269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unting in Arabic">
            <a:extLst>
              <a:ext uri="{FF2B5EF4-FFF2-40B4-BE49-F238E27FC236}">
                <a16:creationId xmlns:a16="http://schemas.microsoft.com/office/drawing/2014/main" id="{9DB95692-EB73-40E9-A72E-B329B53A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884" y="0"/>
            <a:ext cx="3273815" cy="469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بالصور.. خدعة رقمية.. كم &quot;3&quot; في هذه الصورة؟">
            <a:extLst>
              <a:ext uri="{FF2B5EF4-FFF2-40B4-BE49-F238E27FC236}">
                <a16:creationId xmlns:a16="http://schemas.microsoft.com/office/drawing/2014/main" id="{75989300-B4EE-4EC8-BA10-5A7F8D7C3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4532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D63365-3F06-4291-93D4-FAC50D428137}"/>
              </a:ext>
            </a:extLst>
          </p:cNvPr>
          <p:cNvSpPr txBox="1"/>
          <p:nvPr/>
        </p:nvSpPr>
        <p:spPr>
          <a:xfrm>
            <a:off x="2011681" y="5275385"/>
            <a:ext cx="2644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Three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26A29-FB51-4D7A-97F6-C4EDD0E69D77}"/>
              </a:ext>
            </a:extLst>
          </p:cNvPr>
          <p:cNvSpPr txBox="1"/>
          <p:nvPr/>
        </p:nvSpPr>
        <p:spPr>
          <a:xfrm>
            <a:off x="7685431" y="5539167"/>
            <a:ext cx="3723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Thalathah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04AD5-48C4-40BB-91D3-76E022CB133C}"/>
              </a:ext>
            </a:extLst>
          </p:cNvPr>
          <p:cNvSpPr txBox="1"/>
          <p:nvPr/>
        </p:nvSpPr>
        <p:spPr>
          <a:xfrm>
            <a:off x="8686056" y="4817181"/>
            <a:ext cx="2988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600" dirty="0">
                <a:solidFill>
                  <a:srgbClr val="FF0000"/>
                </a:solidFill>
              </a:rPr>
              <a:t>ثلاثة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211144-D2E3-4AF9-887D-D5C918D13667}"/>
              </a:ext>
            </a:extLst>
          </p:cNvPr>
          <p:cNvSpPr/>
          <p:nvPr/>
        </p:nvSpPr>
        <p:spPr>
          <a:xfrm>
            <a:off x="9879980" y="4216002"/>
            <a:ext cx="869796" cy="3002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4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صورة الأب و الطفل, التفاعل, الرعاية, الأطفال PNG والمتجهات للتحميل مجانا">
            <a:extLst>
              <a:ext uri="{FF2B5EF4-FFF2-40B4-BE49-F238E27FC236}">
                <a16:creationId xmlns:a16="http://schemas.microsoft.com/office/drawing/2014/main" id="{3E51B62D-A9FA-4189-9098-C782C2A81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54" y="0"/>
            <a:ext cx="5031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342F9-F049-4F2D-9464-934CD09A07D9}"/>
              </a:ext>
            </a:extLst>
          </p:cNvPr>
          <p:cNvSpPr txBox="1"/>
          <p:nvPr/>
        </p:nvSpPr>
        <p:spPr>
          <a:xfrm>
            <a:off x="3264563" y="817813"/>
            <a:ext cx="25452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1500" dirty="0">
                <a:solidFill>
                  <a:srgbClr val="FF0000"/>
                </a:solidFill>
              </a:rPr>
              <a:t>أب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1653A-826D-4FAF-AC26-B8D4CF9A5768}"/>
              </a:ext>
            </a:extLst>
          </p:cNvPr>
          <p:cNvSpPr txBox="1"/>
          <p:nvPr/>
        </p:nvSpPr>
        <p:spPr>
          <a:xfrm>
            <a:off x="2770192" y="3813717"/>
            <a:ext cx="3325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Father</a:t>
            </a:r>
            <a:endParaRPr lang="en-GB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B7AB4-A190-4C69-9AE6-BC2CD1C724A3}"/>
              </a:ext>
            </a:extLst>
          </p:cNvPr>
          <p:cNvSpPr txBox="1"/>
          <p:nvPr/>
        </p:nvSpPr>
        <p:spPr>
          <a:xfrm>
            <a:off x="3298483" y="2617689"/>
            <a:ext cx="1733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‘ab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724973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ومن ناحية رسم كرتون دفع أمي للنزهة الأم و الطفل للنزهة كارت الخروج, العربة,  طابع التصميم, لطيف الكرتون PNG وملف PSD للتحميل مجانا">
            <a:extLst>
              <a:ext uri="{FF2B5EF4-FFF2-40B4-BE49-F238E27FC236}">
                <a16:creationId xmlns:a16="http://schemas.microsoft.com/office/drawing/2014/main" id="{49F5BF7A-455E-41A4-AA72-EDCC15236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73" y="0"/>
            <a:ext cx="55979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7F6D28-43AD-4BFA-9BC2-A736AAD8D5F2}"/>
              </a:ext>
            </a:extLst>
          </p:cNvPr>
          <p:cNvSpPr txBox="1"/>
          <p:nvPr/>
        </p:nvSpPr>
        <p:spPr>
          <a:xfrm>
            <a:off x="7784238" y="805477"/>
            <a:ext cx="21626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11500" dirty="0">
                <a:solidFill>
                  <a:srgbClr val="FF0000"/>
                </a:solidFill>
              </a:rPr>
              <a:t>أم</a:t>
            </a:r>
            <a:endParaRPr lang="en-GB" sz="115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8472D2-B199-4576-89C9-D5914B9D40BC}"/>
              </a:ext>
            </a:extLst>
          </p:cNvPr>
          <p:cNvSpPr txBox="1"/>
          <p:nvPr/>
        </p:nvSpPr>
        <p:spPr>
          <a:xfrm>
            <a:off x="6673279" y="4438047"/>
            <a:ext cx="3958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Mother</a:t>
            </a:r>
            <a:endParaRPr lang="en-GB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9B39C8-E026-4FAB-9414-266AD84BDE8B}"/>
              </a:ext>
            </a:extLst>
          </p:cNvPr>
          <p:cNvSpPr txBox="1"/>
          <p:nvPr/>
        </p:nvSpPr>
        <p:spPr>
          <a:xfrm>
            <a:off x="7387262" y="2998788"/>
            <a:ext cx="1856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‘um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41489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34F15-767B-4B92-B649-AC474A03B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984" y="2393437"/>
            <a:ext cx="8309310" cy="20711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No homework</a:t>
            </a:r>
            <a:endParaRPr lang="en-GB" sz="9600" dirty="0"/>
          </a:p>
        </p:txBody>
      </p:sp>
      <p:pic>
        <p:nvPicPr>
          <p:cNvPr id="4" name="Picture 2" descr="Homework | Twynyrodyn Community School">
            <a:extLst>
              <a:ext uri="{FF2B5EF4-FFF2-40B4-BE49-F238E27FC236}">
                <a16:creationId xmlns:a16="http://schemas.microsoft.com/office/drawing/2014/main" id="{3206AA25-88FA-4098-A0D3-FE376CD0CB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9307" y="474235"/>
            <a:ext cx="9154003" cy="1919202"/>
          </a:xfrm>
          <a:prstGeom prst="rect">
            <a:avLst/>
          </a:prstGeom>
        </p:spPr>
      </p:pic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27CF71DF-D605-43C4-91E9-747B8CEE6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89426" y="3585650"/>
            <a:ext cx="3613566" cy="327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6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5121-3268-4664-9C14-5B2172684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376" y="5100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Next lesson on </a:t>
            </a:r>
            <a:r>
              <a:rPr lang="en-US" sz="5400" dirty="0">
                <a:solidFill>
                  <a:srgbClr val="FF0000"/>
                </a:solidFill>
              </a:rPr>
              <a:t>25</a:t>
            </a:r>
            <a:r>
              <a:rPr lang="en-US" sz="5400" baseline="30000" dirty="0">
                <a:solidFill>
                  <a:srgbClr val="FF0000"/>
                </a:solidFill>
              </a:rPr>
              <a:t>th</a:t>
            </a:r>
            <a:r>
              <a:rPr lang="en-US" sz="5400" dirty="0">
                <a:solidFill>
                  <a:srgbClr val="FF0000"/>
                </a:solidFill>
              </a:rPr>
              <a:t> of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FF0000"/>
                </a:solidFill>
              </a:rPr>
              <a:t>May </a:t>
            </a:r>
            <a:r>
              <a:rPr lang="en-US" sz="5400" dirty="0"/>
              <a:t>at 10.00 am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0C41B-7914-41C9-B5FA-E1E6F7ACD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259" y="230594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/>
              <a:t>Go to Maun Refuge website http://www.maunrefuge.org.uk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16007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1A1410A-A668-4790-8005-3BA8ACDCB0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2370" r="-1" b="18754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0F5775-80BA-4068-B48F-F047A2C5B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649" y="907231"/>
            <a:ext cx="4977578" cy="19766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ar-JO" sz="9600" dirty="0">
                <a:solidFill>
                  <a:srgbClr val="000000"/>
                </a:solidFill>
              </a:rPr>
              <a:t>مع السلامة</a:t>
            </a:r>
          </a:p>
          <a:p>
            <a:endParaRPr lang="ar-JO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FEC97-1D65-4868-B58C-F8CB6D7254B4}"/>
              </a:ext>
            </a:extLst>
          </p:cNvPr>
          <p:cNvSpPr txBox="1"/>
          <p:nvPr/>
        </p:nvSpPr>
        <p:spPr>
          <a:xfrm>
            <a:off x="6414649" y="2772100"/>
            <a:ext cx="50004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Maa  AL Salama</a:t>
            </a:r>
            <a:endParaRPr lang="en-GB" sz="54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8D0FA1-264A-40AB-A37F-5556FDA63615}"/>
              </a:ext>
            </a:extLst>
          </p:cNvPr>
          <p:cNvSpPr txBox="1"/>
          <p:nvPr/>
        </p:nvSpPr>
        <p:spPr>
          <a:xfrm>
            <a:off x="7072570" y="4369604"/>
            <a:ext cx="4792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Goodbye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15318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0270F-DC07-455A-8FDF-940255D1B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15" y="2914196"/>
            <a:ext cx="9636367" cy="4351338"/>
          </a:xfrm>
        </p:spPr>
        <p:txBody>
          <a:bodyPr/>
          <a:lstStyle/>
          <a:p>
            <a:pPr marL="342900" marR="0" lvl="0" indent="-34290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homework and Lesson 4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new letters (</a:t>
            </a:r>
            <a:r>
              <a:rPr lang="ar-J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ط, ظ, ع, غ</a:t>
            </a:r>
            <a:r>
              <a:rPr lang="en-GB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numbers (1, 2, 3)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say (father, mother)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GB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Content Placeholder 2" descr="Today's Lesson ⬇ Stock Photo, Image by © thinglass #74909827">
            <a:extLst>
              <a:ext uri="{FF2B5EF4-FFF2-40B4-BE49-F238E27FC236}">
                <a16:creationId xmlns:a16="http://schemas.microsoft.com/office/drawing/2014/main" id="{9CED745A-E35A-4D96-971B-92AFDD6227C1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7926" b="9369"/>
          <a:stretch>
            <a:fillRect/>
          </a:stretch>
        </p:blipFill>
        <p:spPr>
          <a:xfrm>
            <a:off x="1252023" y="0"/>
            <a:ext cx="9636367" cy="2322286"/>
          </a:xfrm>
        </p:spPr>
      </p:pic>
      <p:pic>
        <p:nvPicPr>
          <p:cNvPr id="5" name="Content Placeholder 2" descr="Today's Lesson ⬇ Stock Photo, Image by © thinglass #74909827">
            <a:extLst>
              <a:ext uri="{FF2B5EF4-FFF2-40B4-BE49-F238E27FC236}">
                <a16:creationId xmlns:a16="http://schemas.microsoft.com/office/drawing/2014/main" id="{F3F7B225-4BE9-4B3D-A7E9-69746E0429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26" b="9369"/>
          <a:stretch>
            <a:fillRect/>
          </a:stretch>
        </p:blipFill>
        <p:spPr>
          <a:xfrm>
            <a:off x="1252023" y="0"/>
            <a:ext cx="9636367" cy="26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6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6A967-A990-41CF-BBD9-745B911A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376011"/>
            <a:ext cx="6291943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Arabic Alphabet</a:t>
            </a:r>
            <a:endParaRPr lang="en-GB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2" descr="Arabic. Lesson 1 : Alphabet - Duolingo">
            <a:extLst>
              <a:ext uri="{FF2B5EF4-FFF2-40B4-BE49-F238E27FC236}">
                <a16:creationId xmlns:a16="http://schemas.microsoft.com/office/drawing/2014/main" id="{B9E95973-CA3E-4FB8-AD1A-0566EA0A5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708" y="1981200"/>
            <a:ext cx="9033165" cy="4876800"/>
          </a:xfrm>
        </p:spPr>
      </p:pic>
    </p:spTree>
    <p:extLst>
      <p:ext uri="{BB962C8B-B14F-4D97-AF65-F5344CB8AC3E}">
        <p14:creationId xmlns:p14="http://schemas.microsoft.com/office/powerpoint/2010/main" val="83480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E174-1F4F-446A-8A96-042810B7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219" y="80201"/>
            <a:ext cx="1828800" cy="1690688"/>
          </a:xfrm>
        </p:spPr>
        <p:txBody>
          <a:bodyPr>
            <a:normAutofit fontScale="90000"/>
          </a:bodyPr>
          <a:lstStyle/>
          <a:p>
            <a:r>
              <a:rPr lang="ar-JO" sz="7200" dirty="0">
                <a:solidFill>
                  <a:srgbClr val="FF0000"/>
                </a:solidFill>
              </a:rPr>
              <a:t>ط</a:t>
            </a:r>
            <a:br>
              <a:rPr lang="ar-JO" sz="7200" dirty="0"/>
            </a:br>
            <a:r>
              <a:rPr lang="ar-JO" sz="7300" dirty="0"/>
              <a:t>طاء</a:t>
            </a:r>
            <a:endParaRPr lang="en-GB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5D5E983-B8E4-4DDF-92CD-946F035D9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12173" r="12979" b="8547"/>
          <a:stretch/>
        </p:blipFill>
        <p:spPr>
          <a:xfrm>
            <a:off x="7633856" y="1770889"/>
            <a:ext cx="4558144" cy="344978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587EE0-5571-4E17-80D7-4CB7C17556E2}"/>
              </a:ext>
            </a:extLst>
          </p:cNvPr>
          <p:cNvSpPr txBox="1"/>
          <p:nvPr/>
        </p:nvSpPr>
        <p:spPr>
          <a:xfrm>
            <a:off x="412668" y="1425744"/>
            <a:ext cx="4680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Name of the letter </a:t>
            </a:r>
            <a:r>
              <a:rPr lang="en-US" sz="3200" b="1" dirty="0"/>
              <a:t>- taa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Sound of the letter </a:t>
            </a:r>
            <a:r>
              <a:rPr lang="en-US" sz="3200" b="1" dirty="0"/>
              <a:t>- ta</a:t>
            </a:r>
            <a:endParaRPr lang="en-GB" sz="3200" b="1" dirty="0"/>
          </a:p>
        </p:txBody>
      </p:sp>
      <p:sp>
        <p:nvSpPr>
          <p:cNvPr id="8" name="AutoShape 2" descr="تحميل حرف الطاء بالحركات">
            <a:extLst>
              <a:ext uri="{FF2B5EF4-FFF2-40B4-BE49-F238E27FC236}">
                <a16:creationId xmlns:a16="http://schemas.microsoft.com/office/drawing/2014/main" id="{1B1A87A2-C8B3-4B37-B25E-3AA18AB140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تحميل حرف الطاء بالحركات">
            <a:extLst>
              <a:ext uri="{FF2B5EF4-FFF2-40B4-BE49-F238E27FC236}">
                <a16:creationId xmlns:a16="http://schemas.microsoft.com/office/drawing/2014/main" id="{630B2FEE-F0D4-4EE0-99AB-B07A72CD70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0039FBE0-EC12-48B4-9268-1FD076CEA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2599945"/>
            <a:ext cx="7398328" cy="417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16114C-1F03-491C-917D-D87A6ED8A6F1}"/>
              </a:ext>
            </a:extLst>
          </p:cNvPr>
          <p:cNvSpPr txBox="1"/>
          <p:nvPr/>
        </p:nvSpPr>
        <p:spPr>
          <a:xfrm>
            <a:off x="8640784" y="5442857"/>
            <a:ext cx="2544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Taawoos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0329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C4EF6-4A4B-4D15-91E7-1BD26674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85" y="330199"/>
            <a:ext cx="1284514" cy="1224189"/>
          </a:xfrm>
        </p:spPr>
        <p:txBody>
          <a:bodyPr>
            <a:normAutofit fontScale="90000"/>
          </a:bodyPr>
          <a:lstStyle/>
          <a:p>
            <a:r>
              <a:rPr lang="ar-JO" sz="7300" dirty="0">
                <a:solidFill>
                  <a:srgbClr val="FF0000"/>
                </a:solidFill>
              </a:rPr>
              <a:t>ظ</a:t>
            </a:r>
            <a:br>
              <a:rPr lang="ar-JO" dirty="0"/>
            </a:br>
            <a:r>
              <a:rPr lang="ar-JO" sz="5300" dirty="0"/>
              <a:t>ظاء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81156-42D1-4C58-AEE7-85F6422CA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2037104"/>
            <a:ext cx="5192484" cy="1224189"/>
          </a:xfrm>
        </p:spPr>
        <p:txBody>
          <a:bodyPr>
            <a:normAutofit/>
          </a:bodyPr>
          <a:lstStyle/>
          <a:p>
            <a:r>
              <a:rPr lang="en-US" sz="3200" dirty="0"/>
              <a:t>Name of the letter </a:t>
            </a:r>
            <a:r>
              <a:rPr lang="en-US" sz="3200" b="1" dirty="0"/>
              <a:t>- thaa</a:t>
            </a:r>
          </a:p>
          <a:p>
            <a:r>
              <a:rPr lang="en-US" sz="3200" dirty="0"/>
              <a:t>Sound of the letter </a:t>
            </a:r>
            <a:r>
              <a:rPr lang="en-US" sz="3200" b="1" dirty="0"/>
              <a:t>- tha</a:t>
            </a:r>
            <a:endParaRPr lang="en-GB" sz="3200" b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38304EF-B680-4C97-AFE5-088B2F559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4115" r="10143" b="17855"/>
          <a:stretch/>
        </p:blipFill>
        <p:spPr>
          <a:xfrm>
            <a:off x="76201" y="3596708"/>
            <a:ext cx="6078190" cy="3200400"/>
          </a:xfrm>
          <a:prstGeom prst="rect">
            <a:avLst/>
          </a:prstGeom>
        </p:spPr>
      </p:pic>
      <p:pic>
        <p:nvPicPr>
          <p:cNvPr id="2052" name="Picture 4" descr="الحروف الهجائية | حرف الظاء( ظَ ظِ ظُ ) مع الأمثلة والحركات - الفتحة و  الكسرة والضمة. - YouTube">
            <a:extLst>
              <a:ext uri="{FF2B5EF4-FFF2-40B4-BE49-F238E27FC236}">
                <a16:creationId xmlns:a16="http://schemas.microsoft.com/office/drawing/2014/main" id="{94B5A825-4B77-4861-A646-74F4DE26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46" y="1716511"/>
            <a:ext cx="5500254" cy="30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0F989-EDB7-48B6-8BE1-84B59C4ECAA2}"/>
              </a:ext>
            </a:extLst>
          </p:cNvPr>
          <p:cNvSpPr txBox="1"/>
          <p:nvPr/>
        </p:nvSpPr>
        <p:spPr>
          <a:xfrm>
            <a:off x="8394865" y="5389418"/>
            <a:ext cx="1794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Thefer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216702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59FFD-53D0-4D7A-B35B-8CAFABF9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86" y="249690"/>
            <a:ext cx="1676400" cy="1325563"/>
          </a:xfrm>
        </p:spPr>
        <p:txBody>
          <a:bodyPr>
            <a:normAutofit fontScale="90000"/>
          </a:bodyPr>
          <a:lstStyle/>
          <a:p>
            <a:r>
              <a:rPr lang="ar-JO" sz="7300" dirty="0">
                <a:solidFill>
                  <a:srgbClr val="FF0000"/>
                </a:solidFill>
              </a:rPr>
              <a:t>ع</a:t>
            </a:r>
            <a:br>
              <a:rPr lang="ar-JO" dirty="0"/>
            </a:br>
            <a:r>
              <a:rPr lang="ar-JO" sz="6700" dirty="0"/>
              <a:t>عين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C91B8-FA29-4AAB-BDA9-25BDFE06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201886" cy="140743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Name of the letter </a:t>
            </a:r>
            <a:r>
              <a:rPr lang="en-US" sz="3200" b="1" dirty="0"/>
              <a:t>- ayn</a:t>
            </a:r>
          </a:p>
          <a:p>
            <a:r>
              <a:rPr lang="en-US" sz="3200" dirty="0"/>
              <a:t>Sound of the letter </a:t>
            </a:r>
            <a:r>
              <a:rPr lang="en-US" sz="3200" b="1" dirty="0"/>
              <a:t>- aa </a:t>
            </a:r>
            <a:endParaRPr lang="en-GB" sz="3200" b="1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88A7802-AF68-4828-BE06-8D5954614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t="13210" r="15909" b="10407"/>
          <a:stretch/>
        </p:blipFill>
        <p:spPr>
          <a:xfrm>
            <a:off x="6716486" y="1939636"/>
            <a:ext cx="5475514" cy="3394364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">
            <a:extLst>
              <a:ext uri="{FF2B5EF4-FFF2-40B4-BE49-F238E27FC236}">
                <a16:creationId xmlns:a16="http://schemas.microsoft.com/office/drawing/2014/main" id="{E5757B0D-4193-4314-B36C-F6F70B0631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3" t="16014" r="10114" b="19983"/>
          <a:stretch/>
        </p:blipFill>
        <p:spPr>
          <a:xfrm>
            <a:off x="128650" y="3061855"/>
            <a:ext cx="6161314" cy="3796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1DCF6-76F8-4849-91B8-B195CB5663C9}"/>
              </a:ext>
            </a:extLst>
          </p:cNvPr>
          <p:cNvSpPr txBox="1"/>
          <p:nvPr/>
        </p:nvSpPr>
        <p:spPr>
          <a:xfrm>
            <a:off x="8132618" y="5583382"/>
            <a:ext cx="242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Asfoor</a:t>
            </a:r>
          </a:p>
        </p:txBody>
      </p:sp>
    </p:spTree>
    <p:extLst>
      <p:ext uri="{BB962C8B-B14F-4D97-AF65-F5344CB8AC3E}">
        <p14:creationId xmlns:p14="http://schemas.microsoft.com/office/powerpoint/2010/main" val="105947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AA90-BB17-40F2-9A17-FA7B633F8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223611"/>
            <a:ext cx="2209800" cy="1460500"/>
          </a:xfrm>
        </p:spPr>
        <p:txBody>
          <a:bodyPr>
            <a:normAutofit fontScale="90000"/>
          </a:bodyPr>
          <a:lstStyle/>
          <a:p>
            <a:r>
              <a:rPr lang="ar-JO" sz="7300" dirty="0">
                <a:solidFill>
                  <a:srgbClr val="FF0000"/>
                </a:solidFill>
              </a:rPr>
              <a:t>غ</a:t>
            </a:r>
            <a:br>
              <a:rPr lang="ar-JO" dirty="0"/>
            </a:br>
            <a:r>
              <a:rPr lang="ar-JO" sz="6700" dirty="0"/>
              <a:t>غين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220A5-84F7-44AF-A18B-BF6ED919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26429" cy="1460500"/>
          </a:xfrm>
        </p:spPr>
        <p:txBody>
          <a:bodyPr/>
          <a:lstStyle/>
          <a:p>
            <a:r>
              <a:rPr lang="en-US" dirty="0"/>
              <a:t>Name of the letter </a:t>
            </a:r>
            <a:r>
              <a:rPr lang="en-US" b="1" dirty="0"/>
              <a:t>- ghayn</a:t>
            </a:r>
          </a:p>
          <a:p>
            <a:r>
              <a:rPr lang="en-US" dirty="0"/>
              <a:t>Sound of the letter </a:t>
            </a:r>
            <a:r>
              <a:rPr lang="en-US" b="1" dirty="0"/>
              <a:t>- gha</a:t>
            </a:r>
          </a:p>
          <a:p>
            <a:endParaRPr lang="en-GB" dirty="0"/>
          </a:p>
        </p:txBody>
      </p:sp>
      <p:pic>
        <p:nvPicPr>
          <p:cNvPr id="7" name="Picture 6" descr="Diagram&#10;&#10;Description automatically generated with low confidence">
            <a:extLst>
              <a:ext uri="{FF2B5EF4-FFF2-40B4-BE49-F238E27FC236}">
                <a16:creationId xmlns:a16="http://schemas.microsoft.com/office/drawing/2014/main" id="{3AB2D426-559A-4BDF-91F1-3A964774C1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16013" r="14091" b="10641"/>
          <a:stretch/>
        </p:blipFill>
        <p:spPr>
          <a:xfrm>
            <a:off x="6206836" y="2250065"/>
            <a:ext cx="5985164" cy="2357871"/>
          </a:xfrm>
          <a:prstGeom prst="rect">
            <a:avLst/>
          </a:prstGeom>
        </p:spPr>
      </p:pic>
      <p:pic>
        <p:nvPicPr>
          <p:cNvPr id="13" name="Picture 1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BF46CED6-657E-4AEE-A558-14C2506D70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16948" r="10001" b="19283"/>
          <a:stretch/>
        </p:blipFill>
        <p:spPr>
          <a:xfrm>
            <a:off x="0" y="3571876"/>
            <a:ext cx="6511636" cy="32861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856F0B-FE09-4080-8C5D-734D8DA44CDE}"/>
              </a:ext>
            </a:extLst>
          </p:cNvPr>
          <p:cNvSpPr txBox="1"/>
          <p:nvPr/>
        </p:nvSpPr>
        <p:spPr>
          <a:xfrm>
            <a:off x="8458200" y="5173890"/>
            <a:ext cx="225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Ghorab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97152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6892D-2CEC-4551-BB72-C40983DE4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656" y="1891565"/>
            <a:ext cx="4036510" cy="1237785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Numbers</a:t>
            </a:r>
            <a:endParaRPr lang="en-GB" sz="7200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Logo&#10;&#10;Description automatically generated with low confidence">
            <a:extLst>
              <a:ext uri="{FF2B5EF4-FFF2-40B4-BE49-F238E27FC236}">
                <a16:creationId xmlns:a16="http://schemas.microsoft.com/office/drawing/2014/main" id="{66E31BCD-49DF-4405-88A7-07278101C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65" y="2594774"/>
            <a:ext cx="5491511" cy="2448487"/>
          </a:xfr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83990CFA-FEF8-4DB7-97D2-AB0783E2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4" y="3728650"/>
            <a:ext cx="5872976" cy="26292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C53727-7307-4C23-8F39-E44E820FAD9A}"/>
              </a:ext>
            </a:extLst>
          </p:cNvPr>
          <p:cNvSpPr txBox="1"/>
          <p:nvPr/>
        </p:nvSpPr>
        <p:spPr>
          <a:xfrm>
            <a:off x="8073599" y="675443"/>
            <a:ext cx="3081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9600" dirty="0">
                <a:solidFill>
                  <a:srgbClr val="FF0000"/>
                </a:solidFill>
              </a:rPr>
              <a:t>الأرقام</a:t>
            </a:r>
            <a:endParaRPr lang="en-GB" sz="9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081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l-Aman Bookstore - Arabic &amp; Islamic Bookstore in USA- Arabic Numbers Flash Cards - - مكتبة الأمان - الكروت التعليمية - الأرقام العربية -">
            <a:extLst>
              <a:ext uri="{FF2B5EF4-FFF2-40B4-BE49-F238E27FC236}">
                <a16:creationId xmlns:a16="http://schemas.microsoft.com/office/drawing/2014/main" id="{E565382F-14A0-48F6-9E83-3EE5B7D6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30" y="162244"/>
            <a:ext cx="6259244" cy="619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رقم واحد بالانجليزي">
            <a:extLst>
              <a:ext uri="{FF2B5EF4-FFF2-40B4-BE49-F238E27FC236}">
                <a16:creationId xmlns:a16="http://schemas.microsoft.com/office/drawing/2014/main" id="{18B10F9E-5312-4BD2-B0D9-9A976023C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2" y="981858"/>
            <a:ext cx="3508477" cy="455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CB55154-FCE5-49EF-B0A5-7917A3380349}"/>
              </a:ext>
            </a:extLst>
          </p:cNvPr>
          <p:cNvSpPr txBox="1"/>
          <p:nvPr/>
        </p:nvSpPr>
        <p:spPr>
          <a:xfrm>
            <a:off x="7287065" y="5247249"/>
            <a:ext cx="3685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Waahid</a:t>
            </a:r>
            <a:endParaRPr lang="en-GB" sz="6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D37C3F-C0F0-4095-B1D4-0DBC5C5C46D4}"/>
              </a:ext>
            </a:extLst>
          </p:cNvPr>
          <p:cNvSpPr txBox="1"/>
          <p:nvPr/>
        </p:nvSpPr>
        <p:spPr>
          <a:xfrm>
            <a:off x="1958669" y="5247249"/>
            <a:ext cx="3389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one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60945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153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Arabic Alphabet</vt:lpstr>
      <vt:lpstr>ط طاء</vt:lpstr>
      <vt:lpstr>ظ ظاء</vt:lpstr>
      <vt:lpstr>ع عين</vt:lpstr>
      <vt:lpstr>غ غين</vt:lpstr>
      <vt:lpstr>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lesson on 25th of May at 10.00 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Al Kaddah</dc:creator>
  <cp:lastModifiedBy>Mohamad Al Kaddah</cp:lastModifiedBy>
  <cp:revision>23</cp:revision>
  <dcterms:created xsi:type="dcterms:W3CDTF">2021-03-31T10:37:53Z</dcterms:created>
  <dcterms:modified xsi:type="dcterms:W3CDTF">2021-04-20T14:49:53Z</dcterms:modified>
</cp:coreProperties>
</file>