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70525-A56C-42FF-BD39-0F1C32C96BA5}" v="58" dt="2026-06-04T09:42:01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6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10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 Kerwick-Chrisp" userId="4081ff8b3606e77d" providerId="LiveId" clId="{75DDE23F-3914-42A7-8392-7AEF9988E2E7}"/>
    <pc:docChg chg="undo custSel modSld modMainMaster">
      <pc:chgData name="Dee Kerwick-Chrisp" userId="4081ff8b3606e77d" providerId="LiveId" clId="{75DDE23F-3914-42A7-8392-7AEF9988E2E7}" dt="2026-06-04T09:42:01.587" v="128"/>
      <pc:docMkLst>
        <pc:docMk/>
      </pc:docMkLst>
      <pc:sldChg chg="modSp mod">
        <pc:chgData name="Dee Kerwick-Chrisp" userId="4081ff8b3606e77d" providerId="LiveId" clId="{75DDE23F-3914-42A7-8392-7AEF9988E2E7}" dt="2026-06-01T14:59:50.644" v="22" actId="1076"/>
        <pc:sldMkLst>
          <pc:docMk/>
          <pc:sldMk cId="0" sldId="256"/>
        </pc:sldMkLst>
        <pc:spChg chg="mod">
          <ac:chgData name="Dee Kerwick-Chrisp" userId="4081ff8b3606e77d" providerId="LiveId" clId="{75DDE23F-3914-42A7-8392-7AEF9988E2E7}" dt="2026-06-01T14:59:36.863" v="2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1T14:59:50.644" v="22" actId="1076"/>
          <ac:spMkLst>
            <pc:docMk/>
            <pc:sldMk cId="0" sldId="256"/>
            <ac:spMk id="5" creationId="{00000000-0000-0000-0000-000000000000}"/>
          </ac:spMkLst>
        </pc:spChg>
      </pc:sldChg>
      <pc:sldChg chg="modSp mod modAnim">
        <pc:chgData name="Dee Kerwick-Chrisp" userId="4081ff8b3606e77d" providerId="LiveId" clId="{75DDE23F-3914-42A7-8392-7AEF9988E2E7}" dt="2026-06-04T09:37:59.891" v="126" actId="20577"/>
        <pc:sldMkLst>
          <pc:docMk/>
          <pc:sldMk cId="0" sldId="257"/>
        </pc:sldMkLst>
        <pc:spChg chg="mod">
          <ac:chgData name="Dee Kerwick-Chrisp" userId="4081ff8b3606e77d" providerId="LiveId" clId="{75DDE23F-3914-42A7-8392-7AEF9988E2E7}" dt="2026-06-04T09:26:30.261" v="48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4T09:37:59.891" v="126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1T14:59:45.572" v="21" actId="1076"/>
          <ac:spMkLst>
            <pc:docMk/>
            <pc:sldMk cId="0" sldId="257"/>
            <ac:spMk id="5" creationId="{00000000-0000-0000-0000-000000000000}"/>
          </ac:spMkLst>
        </pc:spChg>
      </pc:sldChg>
      <pc:sldChg chg="modSp mod modAnim">
        <pc:chgData name="Dee Kerwick-Chrisp" userId="4081ff8b3606e77d" providerId="LiveId" clId="{75DDE23F-3914-42A7-8392-7AEF9988E2E7}" dt="2026-06-04T09:28:34.722" v="98" actId="20577"/>
        <pc:sldMkLst>
          <pc:docMk/>
          <pc:sldMk cId="0" sldId="258"/>
        </pc:sldMkLst>
        <pc:spChg chg="mod">
          <ac:chgData name="Dee Kerwick-Chrisp" userId="4081ff8b3606e77d" providerId="LiveId" clId="{75DDE23F-3914-42A7-8392-7AEF9988E2E7}" dt="2026-06-04T09:28:34.722" v="98" actId="20577"/>
          <ac:spMkLst>
            <pc:docMk/>
            <pc:sldMk cId="0" sldId="258"/>
            <ac:spMk id="4" creationId="{00000000-0000-0000-0000-000000000000}"/>
          </ac:spMkLst>
        </pc:spChg>
        <pc:picChg chg="mod">
          <ac:chgData name="Dee Kerwick-Chrisp" userId="4081ff8b3606e77d" providerId="LiveId" clId="{75DDE23F-3914-42A7-8392-7AEF9988E2E7}" dt="2026-06-04T09:28:11.298" v="86" actId="1076"/>
          <ac:picMkLst>
            <pc:docMk/>
            <pc:sldMk cId="0" sldId="258"/>
            <ac:picMk id="8" creationId="{1A661B47-4DFF-3F21-5A58-5FDAEB4CE7E5}"/>
          </ac:picMkLst>
        </pc:picChg>
      </pc:sldChg>
      <pc:sldChg chg="modSp mod">
        <pc:chgData name="Dee Kerwick-Chrisp" userId="4081ff8b3606e77d" providerId="LiveId" clId="{75DDE23F-3914-42A7-8392-7AEF9988E2E7}" dt="2026-06-01T15:00:12.237" v="25" actId="1076"/>
        <pc:sldMkLst>
          <pc:docMk/>
          <pc:sldMk cId="0" sldId="259"/>
        </pc:sldMkLst>
        <pc:spChg chg="mod">
          <ac:chgData name="Dee Kerwick-Chrisp" userId="4081ff8b3606e77d" providerId="LiveId" clId="{75DDE23F-3914-42A7-8392-7AEF9988E2E7}" dt="2026-06-01T15:00:12.237" v="25" actId="1076"/>
          <ac:spMkLst>
            <pc:docMk/>
            <pc:sldMk cId="0" sldId="259"/>
            <ac:spMk id="5" creationId="{00000000-0000-0000-0000-000000000000}"/>
          </ac:spMkLst>
        </pc:spChg>
      </pc:sldChg>
      <pc:sldChg chg="delSp mod">
        <pc:chgData name="Dee Kerwick-Chrisp" userId="4081ff8b3606e77d" providerId="LiveId" clId="{75DDE23F-3914-42A7-8392-7AEF9988E2E7}" dt="2026-06-01T15:00:17.047" v="26" actId="478"/>
        <pc:sldMkLst>
          <pc:docMk/>
          <pc:sldMk cId="0" sldId="260"/>
        </pc:sldMkLst>
      </pc:sldChg>
      <pc:sldChg chg="modSp mod">
        <pc:chgData name="Dee Kerwick-Chrisp" userId="4081ff8b3606e77d" providerId="LiveId" clId="{75DDE23F-3914-42A7-8392-7AEF9988E2E7}" dt="2026-06-04T09:25:14.374" v="41" actId="108"/>
        <pc:sldMkLst>
          <pc:docMk/>
          <pc:sldMk cId="0" sldId="261"/>
        </pc:sldMkLst>
        <pc:spChg chg="mod">
          <ac:chgData name="Dee Kerwick-Chrisp" userId="4081ff8b3606e77d" providerId="LiveId" clId="{75DDE23F-3914-42A7-8392-7AEF9988E2E7}" dt="2026-06-04T09:25:14.374" v="41" actId="108"/>
          <ac:spMkLst>
            <pc:docMk/>
            <pc:sldMk cId="0" sldId="261"/>
            <ac:spMk id="2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1T14:59:55.937" v="23" actId="1076"/>
          <ac:spMkLst>
            <pc:docMk/>
            <pc:sldMk cId="0" sldId="261"/>
            <ac:spMk id="5" creationId="{00000000-0000-0000-0000-000000000000}"/>
          </ac:spMkLst>
        </pc:spChg>
      </pc:sldChg>
      <pc:sldChg chg="addSp modSp mod">
        <pc:chgData name="Dee Kerwick-Chrisp" userId="4081ff8b3606e77d" providerId="LiveId" clId="{75DDE23F-3914-42A7-8392-7AEF9988E2E7}" dt="2026-06-04T09:35:05.570" v="103" actId="20577"/>
        <pc:sldMkLst>
          <pc:docMk/>
          <pc:sldMk cId="0" sldId="262"/>
        </pc:sldMkLst>
        <pc:spChg chg="mod">
          <ac:chgData name="Dee Kerwick-Chrisp" userId="4081ff8b3606e77d" providerId="LiveId" clId="{75DDE23F-3914-42A7-8392-7AEF9988E2E7}" dt="2026-06-01T14:59:27.760" v="19" actId="27636"/>
          <ac:spMkLst>
            <pc:docMk/>
            <pc:sldMk cId="0" sldId="262"/>
            <ac:spMk id="2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4T09:35:05.570" v="103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1T15:00:24.990" v="27" actId="1076"/>
          <ac:spMkLst>
            <pc:docMk/>
            <pc:sldMk cId="0" sldId="262"/>
            <ac:spMk id="5" creationId="{00000000-0000-0000-0000-000000000000}"/>
          </ac:spMkLst>
        </pc:spChg>
        <pc:picChg chg="add mod">
          <ac:chgData name="Dee Kerwick-Chrisp" userId="4081ff8b3606e77d" providerId="LiveId" clId="{75DDE23F-3914-42A7-8392-7AEF9988E2E7}" dt="2026-06-01T14:58:06.712" v="9" actId="1076"/>
          <ac:picMkLst>
            <pc:docMk/>
            <pc:sldMk cId="0" sldId="262"/>
            <ac:picMk id="3" creationId="{6843A045-1B32-F9FD-157C-B8D2483CEF29}"/>
          </ac:picMkLst>
        </pc:picChg>
        <pc:picChg chg="add mod">
          <ac:chgData name="Dee Kerwick-Chrisp" userId="4081ff8b3606e77d" providerId="LiveId" clId="{75DDE23F-3914-42A7-8392-7AEF9988E2E7}" dt="2026-06-01T14:59:04.936" v="15" actId="14100"/>
          <ac:picMkLst>
            <pc:docMk/>
            <pc:sldMk cId="0" sldId="262"/>
            <ac:picMk id="7" creationId="{8E726EEA-D257-E7FB-10DD-839F324438EC}"/>
          </ac:picMkLst>
        </pc:picChg>
      </pc:sldChg>
      <pc:sldChg chg="modSp mod modAnim">
        <pc:chgData name="Dee Kerwick-Chrisp" userId="4081ff8b3606e77d" providerId="LiveId" clId="{75DDE23F-3914-42A7-8392-7AEF9988E2E7}" dt="2026-06-04T09:42:01.587" v="128"/>
        <pc:sldMkLst>
          <pc:docMk/>
          <pc:sldMk cId="0" sldId="263"/>
        </pc:sldMkLst>
        <pc:spChg chg="mod">
          <ac:chgData name="Dee Kerwick-Chrisp" userId="4081ff8b3606e77d" providerId="LiveId" clId="{75DDE23F-3914-42A7-8392-7AEF9988E2E7}" dt="2026-06-04T09:40:47.873" v="127" actId="205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1T15:00:29.484" v="28" actId="1076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Dee Kerwick-Chrisp" userId="4081ff8b3606e77d" providerId="LiveId" clId="{75DDE23F-3914-42A7-8392-7AEF9988E2E7}" dt="2026-06-01T15:00:34.540" v="29" actId="1076"/>
        <pc:sldMkLst>
          <pc:docMk/>
          <pc:sldMk cId="0" sldId="264"/>
        </pc:sldMkLst>
        <pc:spChg chg="mod">
          <ac:chgData name="Dee Kerwick-Chrisp" userId="4081ff8b3606e77d" providerId="LiveId" clId="{75DDE23F-3914-42A7-8392-7AEF9988E2E7}" dt="2026-06-01T15:00:34.540" v="29" actId="1076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Dee Kerwick-Chrisp" userId="4081ff8b3606e77d" providerId="LiveId" clId="{75DDE23F-3914-42A7-8392-7AEF9988E2E7}" dt="2026-06-04T09:37:33.489" v="125" actId="207"/>
        <pc:sldMkLst>
          <pc:docMk/>
          <pc:sldMk cId="0" sldId="265"/>
        </pc:sldMkLst>
        <pc:spChg chg="mod">
          <ac:chgData name="Dee Kerwick-Chrisp" userId="4081ff8b3606e77d" providerId="LiveId" clId="{75DDE23F-3914-42A7-8392-7AEF9988E2E7}" dt="2026-06-04T09:37:33.489" v="125" actId="207"/>
          <ac:spMkLst>
            <pc:docMk/>
            <pc:sldMk cId="0" sldId="265"/>
            <ac:spMk id="4" creationId="{00000000-0000-0000-0000-000000000000}"/>
          </ac:spMkLst>
        </pc:spChg>
        <pc:spChg chg="mod">
          <ac:chgData name="Dee Kerwick-Chrisp" userId="4081ff8b3606e77d" providerId="LiveId" clId="{75DDE23F-3914-42A7-8392-7AEF9988E2E7}" dt="2026-06-01T15:00:48.503" v="32" actId="1076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Dee Kerwick-Chrisp" userId="4081ff8b3606e77d" providerId="LiveId" clId="{75DDE23F-3914-42A7-8392-7AEF9988E2E7}" dt="2026-06-01T15:01:00.599" v="33" actId="108"/>
        <pc:sldMkLst>
          <pc:docMk/>
          <pc:sldMk cId="4008703749" sldId="266"/>
        </pc:sldMkLst>
        <pc:spChg chg="mod">
          <ac:chgData name="Dee Kerwick-Chrisp" userId="4081ff8b3606e77d" providerId="LiveId" clId="{75DDE23F-3914-42A7-8392-7AEF9988E2E7}" dt="2026-06-01T15:01:00.599" v="33" actId="108"/>
          <ac:spMkLst>
            <pc:docMk/>
            <pc:sldMk cId="4008703749" sldId="266"/>
            <ac:spMk id="2" creationId="{9498BA50-3A00-FC4D-629F-9A1D24F6EE68}"/>
          </ac:spMkLst>
        </pc:spChg>
      </pc:sldChg>
      <pc:sldMasterChg chg="modSldLayout">
        <pc:chgData name="Dee Kerwick-Chrisp" userId="4081ff8b3606e77d" providerId="LiveId" clId="{75DDE23F-3914-42A7-8392-7AEF9988E2E7}" dt="2026-06-01T14:59:19.368" v="17" actId="14100"/>
        <pc:sldMasterMkLst>
          <pc:docMk/>
          <pc:sldMasterMk cId="2209977519" sldId="2147483648"/>
        </pc:sldMasterMkLst>
        <pc:sldLayoutChg chg="modSp mod">
          <pc:chgData name="Dee Kerwick-Chrisp" userId="4081ff8b3606e77d" providerId="LiveId" clId="{75DDE23F-3914-42A7-8392-7AEF9988E2E7}" dt="2026-06-01T14:59:19.368" v="17" actId="14100"/>
          <pc:sldLayoutMkLst>
            <pc:docMk/>
            <pc:sldMasterMk cId="2209977519" sldId="2147483648"/>
            <pc:sldLayoutMk cId="727027711" sldId="2147483654"/>
          </pc:sldLayoutMkLst>
          <pc:picChg chg="mod">
            <ac:chgData name="Dee Kerwick-Chrisp" userId="4081ff8b3606e77d" providerId="LiveId" clId="{75DDE23F-3914-42A7-8392-7AEF9988E2E7}" dt="2026-06-01T14:59:19.368" v="17" actId="14100"/>
            <ac:picMkLst>
              <pc:docMk/>
              <pc:sldMasterMk cId="2209977519" sldId="2147483648"/>
              <pc:sldLayoutMk cId="727027711" sldId="2147483654"/>
              <ac:picMk id="7" creationId="{6656F619-30DB-88D0-8645-E33D31D5F30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3C8D9-8F84-4E87-B853-8A079DDF968B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9147-697B-4E14-8E31-9C6DDC514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https://www.youtube.com/watch?v=STchQkVchlg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B9147-697B-4E14-8E31-9C6DDC5145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2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6F619-30DB-88D0-8645-E33D31D5F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1298" y="69166"/>
            <a:ext cx="1510390" cy="13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TchQkVchlg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4" y="175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Refugee week 2026.</a:t>
            </a:r>
            <a:br>
              <a:rPr lang="en-GB" b="1" dirty="0">
                <a:solidFill>
                  <a:srgbClr val="006699"/>
                </a:solidFill>
              </a:rPr>
            </a:br>
            <a:r>
              <a:rPr lang="en-GB" b="1" dirty="0">
                <a:solidFill>
                  <a:srgbClr val="006699"/>
                </a:solidFill>
              </a:rPr>
              <a:t>Refugees: What’s the Reality?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59436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89"/>
            </a:pPr>
            <a:endParaRPr/>
          </a:p>
        </p:txBody>
      </p:sp>
      <p:sp>
        <p:nvSpPr>
          <p:cNvPr id="5" name="Oval 4"/>
          <p:cNvSpPr/>
          <p:nvPr/>
        </p:nvSpPr>
        <p:spPr>
          <a:xfrm>
            <a:off x="6996090" y="4793748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600" dirty="0"/>
              <a:t>🌍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0660D782-312A-B00D-EDBC-D6114DBA3A6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/>
          <a:stretch/>
        </p:blipFill>
        <p:spPr bwMode="auto">
          <a:xfrm>
            <a:off x="521063" y="1828799"/>
            <a:ext cx="5991208" cy="388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70B9F6-8AF8-0156-2995-D45628484A51}"/>
              </a:ext>
            </a:extLst>
          </p:cNvPr>
          <p:cNvSpPr txBox="1"/>
          <p:nvPr/>
        </p:nvSpPr>
        <p:spPr>
          <a:xfrm>
            <a:off x="521063" y="5708148"/>
            <a:ext cx="5991208" cy="1200329"/>
          </a:xfrm>
          <a:prstGeom prst="rect">
            <a:avLst/>
          </a:prstGeom>
          <a:solidFill>
            <a:srgbClr val="2B7373">
              <a:alpha val="50000"/>
            </a:srgbClr>
          </a:solidFill>
          <a:ln>
            <a:solidFill>
              <a:schemeClr val="accent4">
                <a:alpha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many others,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Tony’s family fled from Syria to Lebanon, a neighbouring country.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BA50-3A00-FC4D-629F-9A1D24F6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How would you like to </a:t>
            </a:r>
            <a:br>
              <a:rPr lang="en-GB" b="1" dirty="0">
                <a:solidFill>
                  <a:srgbClr val="006699"/>
                </a:solidFill>
              </a:rPr>
            </a:br>
            <a:r>
              <a:rPr lang="en-GB" b="1" dirty="0">
                <a:solidFill>
                  <a:srgbClr val="006699"/>
                </a:solidFill>
              </a:rPr>
              <a:t>be treated? </a:t>
            </a:r>
          </a:p>
        </p:txBody>
      </p:sp>
      <p:pic>
        <p:nvPicPr>
          <p:cNvPr id="4" name="Graphic 3" descr="Grinning face outline outline">
            <a:extLst>
              <a:ext uri="{FF2B5EF4-FFF2-40B4-BE49-F238E27FC236}">
                <a16:creationId xmlns:a16="http://schemas.microsoft.com/office/drawing/2014/main" id="{1072B216-38DE-2F56-B386-5CCA2D27FA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74142" y="2521857"/>
            <a:ext cx="1723572" cy="1723572"/>
          </a:xfrm>
          <a:prstGeom prst="rect">
            <a:avLst/>
          </a:prstGeom>
        </p:spPr>
      </p:pic>
      <p:pic>
        <p:nvPicPr>
          <p:cNvPr id="6" name="Graphic 5" descr="Handshake outline">
            <a:extLst>
              <a:ext uri="{FF2B5EF4-FFF2-40B4-BE49-F238E27FC236}">
                <a16:creationId xmlns:a16="http://schemas.microsoft.com/office/drawing/2014/main" id="{4C9E3D09-192A-3406-CB7F-9720D360AB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056" y="2148114"/>
            <a:ext cx="2561771" cy="2561771"/>
          </a:xfrm>
          <a:prstGeom prst="rect">
            <a:avLst/>
          </a:prstGeom>
        </p:spPr>
      </p:pic>
      <p:pic>
        <p:nvPicPr>
          <p:cNvPr id="8" name="Graphic 7" descr="Chat outline">
            <a:extLst>
              <a:ext uri="{FF2B5EF4-FFF2-40B4-BE49-F238E27FC236}">
                <a16:creationId xmlns:a16="http://schemas.microsoft.com/office/drawing/2014/main" id="{95B44D2A-61AE-B67E-FDEF-656C121AD8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8998" y="2311400"/>
            <a:ext cx="2235199" cy="2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0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Reflection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371600"/>
            <a:ext cx="65606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sz="3600" dirty="0"/>
              <a:t>In the UK, we value </a:t>
            </a:r>
            <a:r>
              <a:rPr lang="en-GB" sz="3600" b="1" dirty="0"/>
              <a:t>respect, tolerance and fairness</a:t>
            </a:r>
            <a:r>
              <a:rPr lang="en-GB" sz="3600" dirty="0"/>
              <a:t> – this helps everyone feel safe and included.</a:t>
            </a:r>
          </a:p>
          <a:p>
            <a:pPr>
              <a:defRPr sz="1889"/>
            </a:pPr>
            <a:endParaRPr lang="en-GB" sz="4000" dirty="0"/>
          </a:p>
          <a:p>
            <a:pPr>
              <a:defRPr sz="1889"/>
            </a:pPr>
            <a:r>
              <a:rPr lang="en-GB" sz="4000" dirty="0">
                <a:solidFill>
                  <a:srgbClr val="FF0000"/>
                </a:solidFill>
              </a:rPr>
              <a:t>One thing I will do differently this week is…</a:t>
            </a:r>
          </a:p>
          <a:p>
            <a:pPr>
              <a:defRPr sz="1889"/>
            </a:pPr>
            <a:endParaRPr lang="en-GB" sz="4000" i="1" dirty="0"/>
          </a:p>
          <a:p>
            <a:pPr>
              <a:defRPr sz="1889"/>
            </a:pPr>
            <a:endParaRPr lang="en-GB" sz="4000" dirty="0"/>
          </a:p>
          <a:p>
            <a:pPr>
              <a:defRPr sz="1889"/>
            </a:pPr>
            <a:endParaRPr lang="en-GB" sz="4000" dirty="0"/>
          </a:p>
        </p:txBody>
      </p:sp>
      <p:sp>
        <p:nvSpPr>
          <p:cNvPr id="5" name="Oval 4"/>
          <p:cNvSpPr/>
          <p:nvPr/>
        </p:nvSpPr>
        <p:spPr>
          <a:xfrm>
            <a:off x="6858000" y="4715050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7200" dirty="0"/>
              <a:t>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21" y="835619"/>
            <a:ext cx="6841171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006699"/>
                </a:solidFill>
              </a:rPr>
              <a:t>Which</a:t>
            </a:r>
            <a:r>
              <a:rPr lang="en-GB" dirty="0"/>
              <a:t> </a:t>
            </a:r>
            <a:r>
              <a:rPr lang="en-GB" sz="4900" b="1" dirty="0">
                <a:solidFill>
                  <a:srgbClr val="006699"/>
                </a:solidFill>
              </a:rPr>
              <a:t>of these statements might be misunderstandings?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26528" y="2639417"/>
            <a:ext cx="596830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Most refugees </a:t>
            </a:r>
            <a:endParaRPr lang="en-GB" sz="4000" dirty="0"/>
          </a:p>
          <a:p>
            <a:pPr>
              <a:defRPr sz="1889"/>
            </a:pPr>
            <a:r>
              <a:rPr lang="en-GB" sz="4000" dirty="0"/>
              <a:t>have </a:t>
            </a:r>
            <a:r>
              <a:rPr sz="4000" dirty="0"/>
              <a:t>chose</a:t>
            </a:r>
            <a:r>
              <a:rPr lang="en-GB" sz="4000" dirty="0"/>
              <a:t>n</a:t>
            </a:r>
            <a:r>
              <a:rPr sz="4000" dirty="0"/>
              <a:t> to leave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UK takes most refugees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Refugees can easily work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lang="en-GB" sz="4000" dirty="0"/>
              <a:t>Asylum seekers get </a:t>
            </a:r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lang="en-GB" sz="4000" dirty="0"/>
              <a:t>council houses</a:t>
            </a:r>
            <a:endParaRPr sz="4000" dirty="0"/>
          </a:p>
        </p:txBody>
      </p:sp>
      <p:sp>
        <p:nvSpPr>
          <p:cNvPr id="5" name="Oval 4"/>
          <p:cNvSpPr/>
          <p:nvPr/>
        </p:nvSpPr>
        <p:spPr>
          <a:xfrm>
            <a:off x="6942708" y="4724261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6600" dirty="0"/>
              <a:t>🗳️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Let’s check the facts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28175" y="1371600"/>
            <a:ext cx="6378349" cy="5940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889"/>
            </a:pPr>
            <a:r>
              <a:rPr sz="3600" dirty="0"/>
              <a:t>Most </a:t>
            </a:r>
            <a:r>
              <a:rPr lang="en-GB" sz="3600" dirty="0"/>
              <a:t>refugees </a:t>
            </a:r>
            <a:r>
              <a:rPr sz="3600" dirty="0"/>
              <a:t>stay near </a:t>
            </a:r>
            <a:r>
              <a:rPr lang="en-GB" sz="3600" dirty="0"/>
              <a:t>their</a:t>
            </a:r>
          </a:p>
          <a:p>
            <a:pPr>
              <a:defRPr sz="1889"/>
            </a:pPr>
            <a:r>
              <a:rPr lang="en-GB" sz="3600" dirty="0"/>
              <a:t>h</a:t>
            </a:r>
            <a:r>
              <a:rPr sz="3600" dirty="0" err="1"/>
              <a:t>ome</a:t>
            </a:r>
            <a:r>
              <a:rPr sz="3600" dirty="0"/>
              <a:t> </a:t>
            </a:r>
            <a:r>
              <a:rPr sz="3600" dirty="0" err="1"/>
              <a:t>countrie</a:t>
            </a:r>
            <a:r>
              <a:rPr lang="en-GB" sz="3600" dirty="0"/>
              <a:t>s</a:t>
            </a:r>
          </a:p>
          <a:p>
            <a:pPr marL="342900" indent="-342900">
              <a:buFont typeface="Arial" panose="020B0604020202020204" pitchFamily="34" charset="0"/>
              <a:buChar char="•"/>
              <a:defRPr sz="1889"/>
            </a:pPr>
            <a:r>
              <a:rPr sz="3600" dirty="0"/>
              <a:t>UK is </a:t>
            </a:r>
            <a:r>
              <a:rPr sz="3600" b="1" dirty="0"/>
              <a:t>not</a:t>
            </a:r>
            <a:r>
              <a:rPr sz="3600" dirty="0"/>
              <a:t> the largest host</a:t>
            </a:r>
            <a:r>
              <a:rPr lang="en-GB" sz="3600" dirty="0"/>
              <a:t> </a:t>
            </a:r>
          </a:p>
          <a:p>
            <a:pPr>
              <a:defRPr sz="1889"/>
            </a:pPr>
            <a:r>
              <a:rPr lang="en-GB" sz="3600" dirty="0"/>
              <a:t>(Turkey is one of the largest!)</a:t>
            </a:r>
          </a:p>
          <a:p>
            <a:pPr marL="342900" indent="-342900">
              <a:buFont typeface="Arial" panose="020B0604020202020204" pitchFamily="34" charset="0"/>
              <a:buChar char="•"/>
              <a:defRPr sz="1889"/>
            </a:pPr>
            <a:r>
              <a:rPr lang="en-GB" sz="3600" dirty="0"/>
              <a:t>Most adults are not allowed </a:t>
            </a:r>
          </a:p>
          <a:p>
            <a:pPr>
              <a:defRPr sz="1889"/>
            </a:pPr>
            <a:r>
              <a:rPr lang="en-GB" sz="3600" dirty="0"/>
              <a:t>to </a:t>
            </a:r>
            <a:r>
              <a:rPr sz="3600" dirty="0"/>
              <a:t>work straight away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lang="en-GB" sz="3600" dirty="0"/>
              <a:t>Asylum seekers are housed in </a:t>
            </a:r>
          </a:p>
          <a:p>
            <a:pPr>
              <a:defRPr sz="1889"/>
            </a:pPr>
            <a:r>
              <a:rPr lang="en-GB" sz="3600" dirty="0"/>
              <a:t>special rooms in shared houses</a:t>
            </a:r>
          </a:p>
          <a:p>
            <a:pPr>
              <a:defRPr sz="1889"/>
            </a:pPr>
            <a:r>
              <a:rPr lang="en-GB" sz="2000" dirty="0"/>
              <a:t>(none in hotels or council houses in Mansfield)</a:t>
            </a:r>
          </a:p>
          <a:p>
            <a:pPr>
              <a:defRPr sz="1889"/>
            </a:pPr>
            <a:endParaRPr lang="en-GB" sz="3600" dirty="0"/>
          </a:p>
          <a:p>
            <a:pPr>
              <a:defRPr sz="1889"/>
            </a:pPr>
            <a:endParaRPr sz="3600" dirty="0"/>
          </a:p>
        </p:txBody>
      </p:sp>
      <p:sp>
        <p:nvSpPr>
          <p:cNvPr id="5" name="Oval 4"/>
          <p:cNvSpPr/>
          <p:nvPr/>
        </p:nvSpPr>
        <p:spPr>
          <a:xfrm>
            <a:off x="6987025" y="4754562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0" dirty="0"/>
              <a:t>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What is a refugee?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1161143"/>
            <a:ext cx="6241143" cy="510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sz="3200" b="1" dirty="0"/>
              <a:t>Refugee</a:t>
            </a:r>
          </a:p>
          <a:p>
            <a:pPr fontAlgn="t"/>
            <a:r>
              <a:rPr lang="en-GB" sz="2800" dirty="0"/>
              <a:t>A refugee is someone who has been </a:t>
            </a:r>
            <a:r>
              <a:rPr lang="en-GB" sz="2800" b="1" dirty="0"/>
              <a:t>forced to leave their country because they are not safe</a:t>
            </a:r>
            <a:r>
              <a:rPr lang="en-GB" sz="2800" dirty="0"/>
              <a:t>, and their need is recognised.</a:t>
            </a:r>
          </a:p>
          <a:p>
            <a:pPr fontAlgn="t"/>
            <a:endParaRPr lang="en-GB" dirty="0"/>
          </a:p>
          <a:p>
            <a:pPr fontAlgn="t"/>
            <a:r>
              <a:rPr lang="en-GB" sz="3200" b="1" dirty="0"/>
              <a:t>Asylum Seeker</a:t>
            </a:r>
          </a:p>
          <a:p>
            <a:pPr fontAlgn="t"/>
            <a:r>
              <a:rPr lang="en-GB" sz="2800" dirty="0"/>
              <a:t>Is still waiting for a decision to see if they can stay in the UK.</a:t>
            </a:r>
          </a:p>
          <a:p>
            <a:pPr>
              <a:defRPr sz="1889"/>
            </a:pPr>
            <a:endParaRPr lang="en-GB" dirty="0"/>
          </a:p>
          <a:p>
            <a:pPr>
              <a:defRPr sz="1889"/>
            </a:pPr>
            <a:endParaRPr lang="en-GB" dirty="0"/>
          </a:p>
          <a:p>
            <a:pPr>
              <a:defRPr sz="1889"/>
            </a:pPr>
            <a:endParaRPr lang="en-GB" dirty="0"/>
          </a:p>
          <a:p>
            <a:pPr>
              <a:defRPr sz="1889"/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61B47-4DFF-3F21-5A58-5FDAEB4C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93" y="4700905"/>
            <a:ext cx="2568587" cy="170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Why do people leave?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238930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89"/>
            </a:pPr>
            <a:r>
              <a:rPr sz="3600" dirty="0"/>
              <a:t>War</a:t>
            </a:r>
            <a:br>
              <a:rPr sz="3600" dirty="0"/>
            </a:br>
            <a:r>
              <a:rPr sz="3600" dirty="0"/>
              <a:t>Violence</a:t>
            </a:r>
            <a:br>
              <a:rPr sz="3600" dirty="0"/>
            </a:br>
            <a:r>
              <a:rPr sz="3600" dirty="0"/>
              <a:t>Persecution</a:t>
            </a:r>
            <a:endParaRPr lang="en-GB" sz="3600" dirty="0"/>
          </a:p>
          <a:p>
            <a:pPr>
              <a:defRPr sz="1889"/>
            </a:pPr>
            <a:endParaRPr sz="3600" dirty="0"/>
          </a:p>
        </p:txBody>
      </p:sp>
      <p:sp>
        <p:nvSpPr>
          <p:cNvPr id="5" name="Oval 4"/>
          <p:cNvSpPr/>
          <p:nvPr/>
        </p:nvSpPr>
        <p:spPr>
          <a:xfrm>
            <a:off x="6808073" y="4562661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600" dirty="0"/>
              <a:t>⚠️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65A58-CFE8-B899-5A57-4DA1FAABD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/>
          <a:stretch/>
        </p:blipFill>
        <p:spPr bwMode="auto">
          <a:xfrm>
            <a:off x="847082" y="3162310"/>
            <a:ext cx="4981517" cy="322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This is a real story</a:t>
            </a:r>
            <a:endParaRPr dirty="0"/>
          </a:p>
        </p:txBody>
      </p:sp>
      <p:pic>
        <p:nvPicPr>
          <p:cNvPr id="6" name="Online Media 5" title="Ahmad's Story: From Afghanistan to the UK | Newsround">
            <a:hlinkClick r:id="" action="ppaction://media"/>
            <a:extLst>
              <a:ext uri="{FF2B5EF4-FFF2-40B4-BE49-F238E27FC236}">
                <a16:creationId xmlns:a16="http://schemas.microsoft.com/office/drawing/2014/main" id="{322932D5-E3E6-E0BC-38AC-C7B070F01D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958" y="1722213"/>
            <a:ext cx="8887621" cy="5021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2881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Where do opinions come from?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4661854" cy="3135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 sz="1889"/>
            </a:pPr>
            <a:r>
              <a:rPr sz="3200" dirty="0"/>
              <a:t>Social media</a:t>
            </a:r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  <a:defRPr sz="1889"/>
            </a:pPr>
            <a:r>
              <a:rPr sz="3200" dirty="0"/>
              <a:t>News</a:t>
            </a:r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  <a:defRPr sz="1889"/>
            </a:pPr>
            <a:r>
              <a:rPr sz="3200" dirty="0"/>
              <a:t>Friends and family</a:t>
            </a:r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  <a:defRPr sz="1889"/>
            </a:pPr>
            <a:r>
              <a:rPr lang="en-GB" sz="3200" dirty="0"/>
              <a:t>What have you heard?</a:t>
            </a:r>
          </a:p>
          <a:p>
            <a:pPr>
              <a:defRPr sz="1889"/>
            </a:pPr>
            <a:r>
              <a:rPr lang="en-GB" sz="1889" dirty="0"/>
              <a:t>“Are these sources always reliable?”</a:t>
            </a:r>
            <a:br>
              <a:rPr lang="en-GB" sz="1889" dirty="0"/>
            </a:br>
            <a:r>
              <a:rPr lang="en-GB" sz="1889" dirty="0"/>
              <a:t>“How can we tell?”</a:t>
            </a:r>
          </a:p>
          <a:p>
            <a:pPr>
              <a:defRPr sz="1889"/>
            </a:pPr>
            <a:r>
              <a:rPr lang="en-GB" sz="3200" dirty="0"/>
              <a:t> </a:t>
            </a:r>
            <a:endParaRPr sz="3200" dirty="0"/>
          </a:p>
        </p:txBody>
      </p:sp>
      <p:sp>
        <p:nvSpPr>
          <p:cNvPr id="5" name="Oval 4"/>
          <p:cNvSpPr/>
          <p:nvPr/>
        </p:nvSpPr>
        <p:spPr>
          <a:xfrm>
            <a:off x="6973000" y="1734472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7200" dirty="0"/>
              <a:t>📱</a:t>
            </a:r>
          </a:p>
        </p:txBody>
      </p:sp>
      <p:pic>
        <p:nvPicPr>
          <p:cNvPr id="3" name="Picture 2" descr="Refugees deserve humane media coverage">
            <a:extLst>
              <a:ext uri="{FF2B5EF4-FFF2-40B4-BE49-F238E27FC236}">
                <a16:creationId xmlns:a16="http://schemas.microsoft.com/office/drawing/2014/main" id="{6843A045-1B32-F9FD-157C-B8D2483C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37" y="3999797"/>
            <a:ext cx="4540703" cy="2807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26EEA-D257-E7FB-10DD-839F3244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045" y="3990357"/>
            <a:ext cx="3697755" cy="2773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Our local area</a:t>
            </a:r>
            <a:br>
              <a:rPr lang="en-GB" b="1" dirty="0">
                <a:solidFill>
                  <a:srgbClr val="006699"/>
                </a:solidFill>
              </a:rPr>
            </a:b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95492" y="984523"/>
            <a:ext cx="6898492" cy="51090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800" dirty="0"/>
              <a:t>Local facts and something to think about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Mansfield we have refugees and </a:t>
            </a:r>
          </a:p>
          <a:p>
            <a:r>
              <a:rPr lang="en-GB" sz="2000" dirty="0"/>
              <a:t>asylum seekers from over 80 war torn countries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Maun Refuge, a local charity that helps them, </a:t>
            </a:r>
          </a:p>
          <a:p>
            <a:r>
              <a:rPr lang="en-GB" sz="2000" dirty="0"/>
              <a:t>has around 280 people that it helps.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Asylum seekers are not allowed to work or apply for benefits </a:t>
            </a:r>
          </a:p>
          <a:p>
            <a:pPr fontAlgn="base"/>
            <a:r>
              <a:rPr lang="en-GB" sz="2000" dirty="0"/>
              <a:t>while their claim for refugee status is being considered.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Having no right to work, families survive on just £49.18 </a:t>
            </a:r>
          </a:p>
          <a:p>
            <a:pPr fontAlgn="base"/>
            <a:r>
              <a:rPr lang="en-GB" sz="2000" dirty="0"/>
              <a:t>per week per person (around £7 per day). </a:t>
            </a:r>
          </a:p>
          <a:p>
            <a:pPr fontAlgn="base"/>
            <a:r>
              <a:rPr lang="en-GB" sz="2000" dirty="0"/>
              <a:t>That is for food, clothing, mobile phones and toiletries.</a:t>
            </a:r>
          </a:p>
          <a:p>
            <a:pPr fontAlgn="base"/>
            <a:endParaRPr lang="en-GB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How would your family cope on that money? </a:t>
            </a:r>
          </a:p>
        </p:txBody>
      </p:sp>
      <p:sp>
        <p:nvSpPr>
          <p:cNvPr id="5" name="Oval 4"/>
          <p:cNvSpPr/>
          <p:nvPr/>
        </p:nvSpPr>
        <p:spPr>
          <a:xfrm>
            <a:off x="6993197" y="4692611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5400" dirty="0"/>
              <a:t>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Words matter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6270499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89"/>
            </a:pPr>
            <a:r>
              <a:rPr sz="4000" dirty="0"/>
              <a:t>Words can include or exclude</a:t>
            </a:r>
            <a:endParaRPr lang="en-GB" sz="4000" dirty="0"/>
          </a:p>
          <a:p>
            <a:pPr>
              <a:defRPr sz="1889"/>
            </a:pPr>
            <a:br>
              <a:rPr sz="4000" dirty="0"/>
            </a:br>
            <a:r>
              <a:rPr sz="4000" dirty="0"/>
              <a:t>Think before we speak</a:t>
            </a:r>
            <a:endParaRPr lang="en-GB" sz="4000" dirty="0"/>
          </a:p>
          <a:p>
            <a:pPr>
              <a:defRPr sz="1889"/>
            </a:pPr>
            <a:endParaRPr lang="en-GB" sz="4000" dirty="0"/>
          </a:p>
          <a:p>
            <a:pPr>
              <a:defRPr sz="1889"/>
            </a:pPr>
            <a:r>
              <a:rPr lang="en-GB" sz="4000" dirty="0"/>
              <a:t>Be kind</a:t>
            </a:r>
            <a:endParaRPr sz="4000" dirty="0"/>
          </a:p>
        </p:txBody>
      </p:sp>
      <p:sp>
        <p:nvSpPr>
          <p:cNvPr id="5" name="Oval 4"/>
          <p:cNvSpPr/>
          <p:nvPr/>
        </p:nvSpPr>
        <p:spPr>
          <a:xfrm>
            <a:off x="6858000" y="4541699"/>
            <a:ext cx="1828800" cy="1828800"/>
          </a:xfrm>
          <a:prstGeom prst="ellipse">
            <a:avLst/>
          </a:prstGeom>
          <a:solidFill>
            <a:srgbClr val="DC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0" dirty="0"/>
              <a:t>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392</Words>
  <Application>Microsoft Office PowerPoint</Application>
  <PresentationFormat>On-screen Show (4:3)</PresentationFormat>
  <Paragraphs>75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Refugee week 2026. Refugees: What’s the Reality?</vt:lpstr>
      <vt:lpstr>Which of these statements might be misunderstandings?</vt:lpstr>
      <vt:lpstr>Let’s check the facts</vt:lpstr>
      <vt:lpstr>What is a refugee?</vt:lpstr>
      <vt:lpstr>Why do people leave?</vt:lpstr>
      <vt:lpstr>This is a real story</vt:lpstr>
      <vt:lpstr>Where do opinions come from?</vt:lpstr>
      <vt:lpstr>Our local area </vt:lpstr>
      <vt:lpstr>Words matter</vt:lpstr>
      <vt:lpstr>How would you like to  be treated? </vt:lpstr>
      <vt:lpstr>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Danuta Kerwick-Chrisp</dc:creator>
  <cp:keywords/>
  <dc:description>generated using python-pptx</dc:description>
  <cp:lastModifiedBy>Dee Kerwick-Chrisp</cp:lastModifiedBy>
  <cp:revision>2</cp:revision>
  <dcterms:created xsi:type="dcterms:W3CDTF">2026-06-01T14:17:46Z</dcterms:created>
  <dcterms:modified xsi:type="dcterms:W3CDTF">2026-06-04T09:42:11Z</dcterms:modified>
  <cp:category/>
</cp:coreProperties>
</file>