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1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01E6-0FA2-43B3-8FA8-D8110D28F9F6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C75C1-2E90-4A76-A57A-A9BF83163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https://www.youtube.com/watch?v=FGCe5T-DnRY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C75C1-2E90-4A76-A57A-A9BF831637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1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385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7EFFE-90EC-5C93-563C-DEAF9E13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0536" y="274638"/>
            <a:ext cx="1399619" cy="12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B8xiLP38zw?feature=oembed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Refugees in the UK: Facts, Myths and Choices</a:t>
            </a:r>
            <a:endParaRPr dirty="0"/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200" y="1371600"/>
            <a:ext cx="59436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89"/>
            </a:pPr>
            <a:endParaRPr/>
          </a:p>
        </p:txBody>
      </p:sp>
      <p:sp>
        <p:nvSpPr>
          <p:cNvPr id="5" name="Oval 4"/>
          <p:cNvSpPr/>
          <p:nvPr/>
        </p:nvSpPr>
        <p:spPr>
          <a:xfrm>
            <a:off x="7483493" y="1674530"/>
            <a:ext cx="1576359" cy="1657701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600" dirty="0"/>
              <a:t>🌍</a:t>
            </a:r>
          </a:p>
        </p:txBody>
      </p:sp>
      <p:pic>
        <p:nvPicPr>
          <p:cNvPr id="6" name="Picture 5" descr="Premium AI Image | Silhouettes world refugee day">
            <a:extLst>
              <a:ext uri="{FF2B5EF4-FFF2-40B4-BE49-F238E27FC236}">
                <a16:creationId xmlns:a16="http://schemas.microsoft.com/office/drawing/2014/main" id="{41132ED3-E0AB-3A51-9BA4-BDDC9558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85" y="2779809"/>
            <a:ext cx="5962650" cy="2981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Final thoughts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670092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sz="3600" b="1" dirty="0"/>
              <a:t>Think carefully</a:t>
            </a:r>
          </a:p>
          <a:p>
            <a:pPr fontAlgn="t"/>
            <a:r>
              <a:rPr lang="en-GB" sz="3600" dirty="0"/>
              <a:t>Facts + Understanding = Better judgement</a:t>
            </a:r>
          </a:p>
          <a:p>
            <a:pPr fontAlgn="t"/>
            <a:br>
              <a:rPr lang="en-GB" sz="3600" dirty="0"/>
            </a:br>
            <a:endParaRPr lang="en-GB" sz="3600" dirty="0"/>
          </a:p>
          <a:p>
            <a:pPr fontAlgn="t"/>
            <a:r>
              <a:rPr lang="en-GB" sz="3600" b="1" dirty="0"/>
              <a:t>Act responsibly</a:t>
            </a:r>
          </a:p>
          <a:p>
            <a:pPr fontAlgn="t"/>
            <a:r>
              <a:rPr lang="en-GB" sz="3600" dirty="0"/>
              <a:t>Respect others</a:t>
            </a:r>
            <a:br>
              <a:rPr lang="en-GB" sz="3600" dirty="0"/>
            </a:br>
            <a:r>
              <a:rPr lang="en-GB" sz="3600" dirty="0"/>
              <a:t>Be fair in what you say</a:t>
            </a:r>
            <a:br>
              <a:rPr lang="en-GB" sz="3600" dirty="0"/>
            </a:br>
            <a:r>
              <a:rPr lang="en-GB" sz="3600" dirty="0"/>
              <a:t>Challenge misinformation</a:t>
            </a:r>
          </a:p>
          <a:p>
            <a:pPr>
              <a:defRPr sz="1889"/>
            </a:pPr>
            <a:endParaRPr sz="3200" dirty="0"/>
          </a:p>
        </p:txBody>
      </p:sp>
      <p:sp>
        <p:nvSpPr>
          <p:cNvPr id="5" name="Oval 4"/>
          <p:cNvSpPr/>
          <p:nvPr/>
        </p:nvSpPr>
        <p:spPr>
          <a:xfrm>
            <a:off x="7438615" y="1657701"/>
            <a:ext cx="1529236" cy="1573553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000" dirty="0"/>
              <a:t>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spaper headlines: UK refugee scheme and plea to help orphans - BBC News">
            <a:extLst>
              <a:ext uri="{FF2B5EF4-FFF2-40B4-BE49-F238E27FC236}">
                <a16:creationId xmlns:a16="http://schemas.microsoft.com/office/drawing/2014/main" id="{4960063F-608C-6DF9-5D6D-154B1B9D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3527">
            <a:off x="4745182" y="2218062"/>
            <a:ext cx="1585182" cy="2010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The debate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36880" y="1142442"/>
            <a:ext cx="7329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89"/>
            </a:pPr>
            <a:r>
              <a:rPr sz="2400" dirty="0"/>
              <a:t>Different headlines can present the </a:t>
            </a:r>
            <a:r>
              <a:rPr sz="2400" dirty="0" err="1"/>
              <a:t>sam</a:t>
            </a:r>
            <a:r>
              <a:rPr lang="en-GB" sz="2400" dirty="0"/>
              <a:t>e</a:t>
            </a:r>
          </a:p>
          <a:p>
            <a:pPr>
              <a:defRPr sz="1889"/>
            </a:pPr>
            <a:r>
              <a:rPr sz="2400" dirty="0"/>
              <a:t>issue very differently</a:t>
            </a:r>
          </a:p>
        </p:txBody>
      </p:sp>
      <p:sp>
        <p:nvSpPr>
          <p:cNvPr id="5" name="Oval 4"/>
          <p:cNvSpPr/>
          <p:nvPr/>
        </p:nvSpPr>
        <p:spPr>
          <a:xfrm>
            <a:off x="7466665" y="1794037"/>
            <a:ext cx="1445088" cy="1429381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sz="6600" dirty="0"/>
              <a:t>📰</a:t>
            </a:r>
          </a:p>
        </p:txBody>
      </p:sp>
      <p:pic>
        <p:nvPicPr>
          <p:cNvPr id="8" name="Picture 7" descr="Government to appeal tax credit decision in favour of UK refugees - Govan  Law Centre 0800 043 0306">
            <a:extLst>
              <a:ext uri="{FF2B5EF4-FFF2-40B4-BE49-F238E27FC236}">
                <a16:creationId xmlns:a16="http://schemas.microsoft.com/office/drawing/2014/main" id="{E0A4B910-56FA-94F1-00C5-31EA7125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0416">
            <a:off x="870355" y="2277746"/>
            <a:ext cx="2783043" cy="3135562"/>
          </a:xfrm>
          <a:prstGeom prst="rect">
            <a:avLst/>
          </a:prstGeom>
        </p:spPr>
      </p:pic>
      <p:pic>
        <p:nvPicPr>
          <p:cNvPr id="6" name="Picture 5" descr="newspaper ">
            <a:extLst>
              <a:ext uri="{FF2B5EF4-FFF2-40B4-BE49-F238E27FC236}">
                <a16:creationId xmlns:a16="http://schemas.microsoft.com/office/drawing/2014/main" id="{D4AF3AAC-9BBE-110A-25DF-8374B4D74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02839">
            <a:off x="689120" y="3990357"/>
            <a:ext cx="3697755" cy="2773316"/>
          </a:xfrm>
          <a:prstGeom prst="rect">
            <a:avLst/>
          </a:prstGeom>
        </p:spPr>
      </p:pic>
      <p:pic>
        <p:nvPicPr>
          <p:cNvPr id="9" name="Picture 8" descr="Express attacks EU migrants - Institute of Race Relations">
            <a:extLst>
              <a:ext uri="{FF2B5EF4-FFF2-40B4-BE49-F238E27FC236}">
                <a16:creationId xmlns:a16="http://schemas.microsoft.com/office/drawing/2014/main" id="{6377881A-A620-1A60-1281-63EE37AF7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341">
            <a:off x="4332020" y="3916547"/>
            <a:ext cx="4263764" cy="2724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Definitions</a:t>
            </a:r>
            <a:br>
              <a:rPr lang="en-GB" b="1" dirty="0">
                <a:solidFill>
                  <a:srgbClr val="006699"/>
                </a:solidFill>
              </a:rPr>
            </a:b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6853158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89"/>
            </a:pPr>
            <a:r>
              <a:rPr sz="2800" dirty="0"/>
              <a:t>Refugee: </a:t>
            </a:r>
            <a:endParaRPr lang="en-GB" sz="2800" dirty="0"/>
          </a:p>
          <a:p>
            <a:pPr>
              <a:defRPr sz="1889"/>
            </a:pPr>
            <a:r>
              <a:rPr lang="en-GB" sz="2800" dirty="0"/>
              <a:t>Legally </a:t>
            </a:r>
            <a:r>
              <a:rPr sz="2800" dirty="0" err="1"/>
              <a:t>recognised</a:t>
            </a:r>
            <a:r>
              <a:rPr sz="2800" dirty="0"/>
              <a:t> as needing protection</a:t>
            </a:r>
            <a:br>
              <a:rPr sz="2800" dirty="0"/>
            </a:br>
            <a:endParaRPr lang="en-GB" sz="2800" dirty="0"/>
          </a:p>
          <a:p>
            <a:pPr>
              <a:defRPr sz="1889"/>
            </a:pPr>
            <a:r>
              <a:rPr sz="2800" dirty="0"/>
              <a:t>Asylum seeker: </a:t>
            </a:r>
            <a:endParaRPr lang="en-GB" sz="2800" dirty="0"/>
          </a:p>
          <a:p>
            <a:pPr>
              <a:defRPr sz="1889"/>
            </a:pPr>
            <a:r>
              <a:rPr lang="en-GB" sz="2800" dirty="0"/>
              <a:t>Is </a:t>
            </a:r>
            <a:r>
              <a:rPr sz="2800" dirty="0"/>
              <a:t>waiting for a decision</a:t>
            </a:r>
            <a:r>
              <a:rPr lang="en-GB" sz="2800" dirty="0"/>
              <a:t> to see if they can stay</a:t>
            </a:r>
            <a:endParaRPr sz="2800" dirty="0"/>
          </a:p>
        </p:txBody>
      </p:sp>
      <p:sp>
        <p:nvSpPr>
          <p:cNvPr id="5" name="Oval 4"/>
          <p:cNvSpPr/>
          <p:nvPr/>
        </p:nvSpPr>
        <p:spPr>
          <a:xfrm>
            <a:off x="7612520" y="1865264"/>
            <a:ext cx="1338502" cy="1354770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7200" dirty="0"/>
              <a:t>📘</a:t>
            </a:r>
          </a:p>
        </p:txBody>
      </p:sp>
      <p:pic>
        <p:nvPicPr>
          <p:cNvPr id="7" name="Graphic 6" descr="Speech outline">
            <a:extLst>
              <a:ext uri="{FF2B5EF4-FFF2-40B4-BE49-F238E27FC236}">
                <a16:creationId xmlns:a16="http://schemas.microsoft.com/office/drawing/2014/main" id="{B713B42D-CE78-13A0-D6B9-3C9BBC222A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60542" y="3009668"/>
            <a:ext cx="5668558" cy="4720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50C4F-8CF1-FD5E-7FB8-64C72DBF72F6}"/>
              </a:ext>
            </a:extLst>
          </p:cNvPr>
          <p:cNvSpPr txBox="1"/>
          <p:nvPr/>
        </p:nvSpPr>
        <p:spPr>
          <a:xfrm>
            <a:off x="2520291" y="4032923"/>
            <a:ext cx="3349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I’ve been wating over a year to see if I can stay. I am not allowed to work and I have to live in a shared hostel on £7 a day. I need a coat, it’s getting cold.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Global reality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59436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89"/>
            </a:pPr>
            <a:r>
              <a:t>Most refugees stay in neighbouring countries, not the UK</a:t>
            </a:r>
          </a:p>
        </p:txBody>
      </p:sp>
      <p:pic>
        <p:nvPicPr>
          <p:cNvPr id="7" name="Picture 6" descr="map of refugees">
            <a:extLst>
              <a:ext uri="{FF2B5EF4-FFF2-40B4-BE49-F238E27FC236}">
                <a16:creationId xmlns:a16="http://schemas.microsoft.com/office/drawing/2014/main" id="{254F1A70-5A44-C653-0236-D13BDE6C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436"/>
            <a:ext cx="9144000" cy="4828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A real journey</a:t>
            </a:r>
            <a:endParaRPr dirty="0"/>
          </a:p>
        </p:txBody>
      </p:sp>
      <p:pic>
        <p:nvPicPr>
          <p:cNvPr id="7" name="Online Media 6" title="One young refugee's extraordinary story">
            <a:hlinkClick r:id="" action="ppaction://media"/>
            <a:extLst>
              <a:ext uri="{FF2B5EF4-FFF2-40B4-BE49-F238E27FC236}">
                <a16:creationId xmlns:a16="http://schemas.microsoft.com/office/drawing/2014/main" id="{9D97A1CC-621D-0A56-6ECE-280C2859BD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9634" y="1685866"/>
            <a:ext cx="8384731" cy="473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Common claims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6575839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They get everything for free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They take jobs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They are all the same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endParaRPr sz="4000" dirty="0"/>
          </a:p>
        </p:txBody>
      </p:sp>
      <p:sp>
        <p:nvSpPr>
          <p:cNvPr id="5" name="Oval 4"/>
          <p:cNvSpPr/>
          <p:nvPr/>
        </p:nvSpPr>
        <p:spPr>
          <a:xfrm>
            <a:off x="7494713" y="1661908"/>
            <a:ext cx="1492211" cy="1496418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5400" dirty="0"/>
              <a:t>⚠️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UK reality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65718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Long asylum process</a:t>
            </a:r>
            <a:r>
              <a:rPr lang="en-GB" sz="4000" dirty="0"/>
              <a:t> can     take months or over a year</a:t>
            </a:r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lang="en-GB" sz="4000" dirty="0"/>
              <a:t>No </a:t>
            </a:r>
            <a:r>
              <a:rPr sz="4000" dirty="0"/>
              <a:t>right to work</a:t>
            </a:r>
            <a:r>
              <a:rPr lang="en-GB" sz="4000" dirty="0"/>
              <a:t> until </a:t>
            </a:r>
          </a:p>
          <a:p>
            <a:pPr>
              <a:defRPr sz="1889"/>
            </a:pPr>
            <a:r>
              <a:rPr lang="en-GB" sz="4000" dirty="0"/>
              <a:t>     asylum is granted</a:t>
            </a:r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sz="4000" dirty="0"/>
              <a:t>Basic financial support</a:t>
            </a: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  <a:defRPr sz="1889"/>
            </a:pPr>
            <a:r>
              <a:rPr lang="en-GB" sz="4000" dirty="0"/>
              <a:t>Shared accommodation</a:t>
            </a:r>
          </a:p>
        </p:txBody>
      </p:sp>
      <p:sp>
        <p:nvSpPr>
          <p:cNvPr id="5" name="Oval 4"/>
          <p:cNvSpPr/>
          <p:nvPr/>
        </p:nvSpPr>
        <p:spPr>
          <a:xfrm>
            <a:off x="7522763" y="1600200"/>
            <a:ext cx="1537090" cy="1546907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600" dirty="0"/>
              <a:t>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Local context</a:t>
            </a:r>
            <a:endParaRPr dirty="0"/>
          </a:p>
        </p:txBody>
      </p:sp>
      <p:sp>
        <p:nvSpPr>
          <p:cNvPr id="5" name="Oval 4"/>
          <p:cNvSpPr/>
          <p:nvPr/>
        </p:nvSpPr>
        <p:spPr>
          <a:xfrm>
            <a:off x="7590081" y="1600200"/>
            <a:ext cx="1400210" cy="1339344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800" dirty="0"/>
              <a:t>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4773F-F577-218D-680B-8822EC8A5513}"/>
              </a:ext>
            </a:extLst>
          </p:cNvPr>
          <p:cNvSpPr txBox="1"/>
          <p:nvPr/>
        </p:nvSpPr>
        <p:spPr>
          <a:xfrm>
            <a:off x="251032" y="1191992"/>
            <a:ext cx="6738799" cy="58400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GB" sz="2400" dirty="0"/>
              <a:t>In Mansfield, we have families who have come from many different countries because they were not safe.</a:t>
            </a:r>
          </a:p>
          <a:p>
            <a:pPr fontAlgn="t"/>
            <a:endParaRPr lang="en-GB" sz="2400" dirty="0"/>
          </a:p>
          <a:p>
            <a:pPr fontAlgn="t"/>
            <a:r>
              <a:rPr lang="en-GB" sz="2400" dirty="0"/>
              <a:t>• Maun Refuge is a local charity that helps around </a:t>
            </a:r>
            <a:r>
              <a:rPr lang="en-GB" sz="2400" b="1" dirty="0"/>
              <a:t>280 people</a:t>
            </a:r>
            <a:r>
              <a:rPr lang="en-GB" sz="2400" dirty="0"/>
              <a:t>, including children, with things like food, clothes and support.</a:t>
            </a:r>
          </a:p>
          <a:p>
            <a:pPr fontAlgn="t"/>
            <a:endParaRPr lang="en-GB" sz="2400" dirty="0"/>
          </a:p>
          <a:p>
            <a:pPr fontAlgn="t"/>
            <a:r>
              <a:rPr lang="en-GB" sz="2400" dirty="0"/>
              <a:t>• While they are waiting for a decision, some families are </a:t>
            </a:r>
            <a:r>
              <a:rPr lang="en-GB" sz="2400" b="1" dirty="0"/>
              <a:t>not allowed to work or earn money</a:t>
            </a:r>
            <a:r>
              <a:rPr lang="en-GB" sz="2400" dirty="0"/>
              <a:t>.</a:t>
            </a:r>
          </a:p>
          <a:p>
            <a:pPr fontAlgn="t"/>
            <a:endParaRPr lang="en-GB" sz="2400" dirty="0"/>
          </a:p>
          <a:p>
            <a:pPr fontAlgn="t"/>
            <a:r>
              <a:rPr lang="en-GB" sz="2400" dirty="0"/>
              <a:t>• Families have to live on about </a:t>
            </a:r>
            <a:r>
              <a:rPr lang="en-GB" sz="2400" b="1" dirty="0"/>
              <a:t>£7 per person each day</a:t>
            </a:r>
            <a:r>
              <a:rPr lang="en-GB" sz="2400" dirty="0"/>
              <a:t> for everything they need. </a:t>
            </a:r>
          </a:p>
          <a:p>
            <a:pPr fontAlgn="t"/>
            <a:endParaRPr lang="en-GB" sz="2400" dirty="0"/>
          </a:p>
          <a:p>
            <a:pPr fontAlgn="t"/>
            <a:r>
              <a:rPr lang="en-GB" sz="2400" dirty="0"/>
              <a:t>🔴 </a:t>
            </a:r>
            <a:r>
              <a:rPr lang="en-GB" sz="2400" b="1" dirty="0"/>
              <a:t>Would that be easy or difficult for your family?</a:t>
            </a:r>
            <a:endParaRPr lang="en-GB" sz="2400" dirty="0"/>
          </a:p>
          <a:p>
            <a:endParaRPr lang="en-GB" sz="13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6699"/>
                </a:solidFill>
              </a:rPr>
              <a:t>Ethical question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565353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89"/>
            </a:pPr>
            <a:r>
              <a:rPr sz="4000" dirty="0"/>
              <a:t>What responsibility do </a:t>
            </a:r>
            <a:endParaRPr lang="en-GB" sz="4000" dirty="0"/>
          </a:p>
          <a:p>
            <a:pPr>
              <a:defRPr sz="1889"/>
            </a:pPr>
            <a:r>
              <a:rPr sz="4000" dirty="0"/>
              <a:t>we have to people fleeing </a:t>
            </a:r>
            <a:endParaRPr lang="en-GB" sz="4000" dirty="0"/>
          </a:p>
          <a:p>
            <a:pPr>
              <a:defRPr sz="1889"/>
            </a:pPr>
            <a:r>
              <a:rPr sz="4000" dirty="0"/>
              <a:t>danger?</a:t>
            </a:r>
          </a:p>
        </p:txBody>
      </p:sp>
      <p:sp>
        <p:nvSpPr>
          <p:cNvPr id="5" name="Oval 4"/>
          <p:cNvSpPr/>
          <p:nvPr/>
        </p:nvSpPr>
        <p:spPr>
          <a:xfrm>
            <a:off x="7404957" y="1680140"/>
            <a:ext cx="1523626" cy="1478187"/>
          </a:xfrm>
          <a:prstGeom prst="ellipse">
            <a:avLst/>
          </a:prstGeom>
          <a:solidFill>
            <a:srgbClr val="E6F0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000" dirty="0"/>
              <a:t>⚖️</a:t>
            </a:r>
          </a:p>
        </p:txBody>
      </p:sp>
      <p:pic>
        <p:nvPicPr>
          <p:cNvPr id="6" name="Picture 5" descr="Closeup of hands holding tightly showing hope with refugee camp in soft ...">
            <a:extLst>
              <a:ext uri="{FF2B5EF4-FFF2-40B4-BE49-F238E27FC236}">
                <a16:creationId xmlns:a16="http://schemas.microsoft.com/office/drawing/2014/main" id="{F78C3568-2B33-1CB6-550C-E6155004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07" y="3429000"/>
            <a:ext cx="5962650" cy="3343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299</Words>
  <Application>Microsoft Office PowerPoint</Application>
  <PresentationFormat>On-screen Show (4:3)</PresentationFormat>
  <Paragraphs>53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Refugees in the UK: Facts, Myths and Choices</vt:lpstr>
      <vt:lpstr>The debate</vt:lpstr>
      <vt:lpstr>Definitions </vt:lpstr>
      <vt:lpstr>Global reality</vt:lpstr>
      <vt:lpstr>A real journey</vt:lpstr>
      <vt:lpstr>Common claims</vt:lpstr>
      <vt:lpstr>UK reality</vt:lpstr>
      <vt:lpstr>Local context</vt:lpstr>
      <vt:lpstr>Ethical question</vt:lpstr>
      <vt:lpstr>Final thoughts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Danuta Kerwick-Chrisp</dc:creator>
  <cp:keywords/>
  <dc:description>generated using python-pptx</dc:description>
  <cp:lastModifiedBy>Dee Kerwick-Chrisp</cp:lastModifiedBy>
  <cp:revision>3</cp:revision>
  <dcterms:created xsi:type="dcterms:W3CDTF">2026-06-01T15:06:23Z</dcterms:created>
  <dcterms:modified xsi:type="dcterms:W3CDTF">2026-06-04T11:06:26Z</dcterms:modified>
  <cp:category/>
</cp:coreProperties>
</file>